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62"/>
  </p:notesMasterIdLst>
  <p:handoutMasterIdLst>
    <p:handoutMasterId r:id="rId63"/>
  </p:handoutMasterIdLst>
  <p:sldIdLst>
    <p:sldId id="264" r:id="rId3"/>
    <p:sldId id="280" r:id="rId4"/>
    <p:sldId id="337" r:id="rId5"/>
    <p:sldId id="338" r:id="rId6"/>
    <p:sldId id="339" r:id="rId7"/>
    <p:sldId id="342" r:id="rId8"/>
    <p:sldId id="341" r:id="rId9"/>
    <p:sldId id="340" r:id="rId10"/>
    <p:sldId id="409" r:id="rId11"/>
    <p:sldId id="343" r:id="rId12"/>
    <p:sldId id="348" r:id="rId13"/>
    <p:sldId id="350" r:id="rId14"/>
    <p:sldId id="410" r:id="rId15"/>
    <p:sldId id="405" r:id="rId16"/>
    <p:sldId id="347" r:id="rId17"/>
    <p:sldId id="353" r:id="rId18"/>
    <p:sldId id="357" r:id="rId19"/>
    <p:sldId id="354" r:id="rId20"/>
    <p:sldId id="346" r:id="rId21"/>
    <p:sldId id="359" r:id="rId22"/>
    <p:sldId id="355" r:id="rId23"/>
    <p:sldId id="352" r:id="rId24"/>
    <p:sldId id="360" r:id="rId25"/>
    <p:sldId id="356" r:id="rId26"/>
    <p:sldId id="344" r:id="rId27"/>
    <p:sldId id="361" r:id="rId28"/>
    <p:sldId id="362" r:id="rId29"/>
    <p:sldId id="366" r:id="rId30"/>
    <p:sldId id="367" r:id="rId31"/>
    <p:sldId id="365" r:id="rId32"/>
    <p:sldId id="368" r:id="rId33"/>
    <p:sldId id="363" r:id="rId34"/>
    <p:sldId id="369" r:id="rId35"/>
    <p:sldId id="370" r:id="rId36"/>
    <p:sldId id="371" r:id="rId37"/>
    <p:sldId id="364" r:id="rId38"/>
    <p:sldId id="372" r:id="rId39"/>
    <p:sldId id="373" r:id="rId40"/>
    <p:sldId id="375" r:id="rId41"/>
    <p:sldId id="374" r:id="rId42"/>
    <p:sldId id="376" r:id="rId43"/>
    <p:sldId id="378" r:id="rId44"/>
    <p:sldId id="379" r:id="rId45"/>
    <p:sldId id="380" r:id="rId46"/>
    <p:sldId id="377" r:id="rId47"/>
    <p:sldId id="382" r:id="rId48"/>
    <p:sldId id="383" r:id="rId49"/>
    <p:sldId id="384" r:id="rId50"/>
    <p:sldId id="385" r:id="rId51"/>
    <p:sldId id="381" r:id="rId52"/>
    <p:sldId id="386" r:id="rId53"/>
    <p:sldId id="387" r:id="rId54"/>
    <p:sldId id="388" r:id="rId55"/>
    <p:sldId id="408" r:id="rId56"/>
    <p:sldId id="389" r:id="rId57"/>
    <p:sldId id="391" r:id="rId58"/>
    <p:sldId id="390" r:id="rId59"/>
    <p:sldId id="392" r:id="rId60"/>
    <p:sldId id="411" r:id="rId61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C81"/>
    <a:srgbClr val="FFCC00"/>
    <a:srgbClr val="CBDFEB"/>
    <a:srgbClr val="EEF5FA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69" d="100"/>
          <a:sy n="69" d="100"/>
        </p:scale>
        <p:origin x="696" y="6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3/18/2019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3/18/2019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3/18/2019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3/18/2019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3/18/2019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3/18/2019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3/18/2019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3/18/2019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3/18/2019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3/18/2019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3/18/2019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3/18/2019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Kütle ve Enerji Denklikleri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Kütle Denkliği 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Burada </a:t>
            </a:r>
            <a:r>
              <a:rPr lang="tr-TR" sz="2800" b="1" dirty="0">
                <a:solidFill>
                  <a:srgbClr val="FF0000"/>
                </a:solidFill>
              </a:rPr>
              <a:t>sistem</a:t>
            </a:r>
            <a:r>
              <a:rPr lang="tr-TR" sz="2800" b="1" dirty="0"/>
              <a:t> terimi, </a:t>
            </a:r>
            <a:r>
              <a:rPr lang="tr-TR" sz="2800" b="1" dirty="0">
                <a:solidFill>
                  <a:srgbClr val="00B0F0"/>
                </a:solidFill>
              </a:rPr>
              <a:t>bir sınırın </a:t>
            </a:r>
            <a:r>
              <a:rPr lang="tr-TR" sz="2800" b="1" dirty="0"/>
              <a:t>içinde kalan her şeyi tanımlamak için kullanılmıştır.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Sistemin sınırları </a:t>
            </a:r>
            <a:r>
              <a:rPr lang="tr-TR" sz="2800" b="1" dirty="0">
                <a:solidFill>
                  <a:srgbClr val="FF0000"/>
                </a:solidFill>
              </a:rPr>
              <a:t>gerçek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FF0000"/>
                </a:solidFill>
              </a:rPr>
              <a:t>hayali </a:t>
            </a:r>
            <a:r>
              <a:rPr lang="tr-TR" sz="2800" b="1" dirty="0"/>
              <a:t>olabilir.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sınırlar örneğin </a:t>
            </a:r>
            <a:r>
              <a:rPr lang="tr-TR" sz="2800" b="1" dirty="0">
                <a:solidFill>
                  <a:srgbClr val="FF0000"/>
                </a:solidFill>
              </a:rPr>
              <a:t>bir tankın duvarı </a:t>
            </a:r>
            <a:r>
              <a:rPr lang="tr-TR" sz="2800" b="1" dirty="0"/>
              <a:t>gibi </a:t>
            </a:r>
            <a:r>
              <a:rPr lang="tr-TR" sz="2800" b="1" dirty="0">
                <a:solidFill>
                  <a:srgbClr val="00B050"/>
                </a:solidFill>
              </a:rPr>
              <a:t>gerçek bir sınır </a:t>
            </a:r>
            <a:r>
              <a:rPr lang="tr-TR" sz="2800" b="1" dirty="0"/>
              <a:t>olabileceği gibi; tank, borular, pompa ve valften oluşan bir sistemde, eğer sadece valf, bir sistem olarak seçilirse, </a:t>
            </a:r>
            <a:r>
              <a:rPr lang="tr-TR" sz="2800" b="1" dirty="0">
                <a:solidFill>
                  <a:srgbClr val="FF0000"/>
                </a:solidFill>
              </a:rPr>
              <a:t>valfin çevresinde </a:t>
            </a:r>
            <a:r>
              <a:rPr lang="tr-TR" sz="2800" b="1" dirty="0"/>
              <a:t>var olduğu öngörülen </a:t>
            </a:r>
            <a:r>
              <a:rPr lang="tr-TR" sz="2800" b="1" dirty="0">
                <a:solidFill>
                  <a:srgbClr val="00B050"/>
                </a:solidFill>
              </a:rPr>
              <a:t>hayali bir sınır</a:t>
            </a:r>
            <a:r>
              <a:rPr lang="tr-TR" sz="2800" b="1" dirty="0"/>
              <a:t> da olabilir. </a:t>
            </a:r>
          </a:p>
        </p:txBody>
      </p:sp>
    </p:spTree>
    <p:extLst>
      <p:ext uri="{BB962C8B-B14F-4D97-AF65-F5344CB8AC3E}">
        <p14:creationId xmlns:p14="http://schemas.microsoft.com/office/powerpoint/2010/main" val="3650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Bunun dışında, sistemin sınırları </a:t>
            </a:r>
            <a:r>
              <a:rPr lang="tr-TR" sz="2800" b="1" dirty="0">
                <a:solidFill>
                  <a:srgbClr val="FF0000"/>
                </a:solidFill>
              </a:rPr>
              <a:t>sabit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FF0000"/>
                </a:solidFill>
              </a:rPr>
              <a:t>hareketli </a:t>
            </a:r>
            <a:r>
              <a:rPr lang="tr-TR" sz="2800" b="1" dirty="0"/>
              <a:t>de olabilir.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Sistemin sınırları </a:t>
            </a:r>
            <a:r>
              <a:rPr lang="tr-TR" sz="2800" b="1" dirty="0"/>
              <a:t>öyle seçilir ki; sadece, hesaplamalar için ilgilenilen </a:t>
            </a:r>
            <a:r>
              <a:rPr lang="tr-TR" sz="2800" b="1" dirty="0">
                <a:solidFill>
                  <a:srgbClr val="FF0000"/>
                </a:solidFill>
              </a:rPr>
              <a:t>maddelerin akışı </a:t>
            </a:r>
            <a:r>
              <a:rPr lang="tr-TR" sz="2800" b="1" dirty="0"/>
              <a:t>bu </a:t>
            </a:r>
            <a:r>
              <a:rPr lang="tr-TR" sz="2800" b="1" dirty="0">
                <a:solidFill>
                  <a:srgbClr val="00B050"/>
                </a:solidFill>
              </a:rPr>
              <a:t>sınır çizgisini delerek </a:t>
            </a:r>
            <a:r>
              <a:rPr lang="tr-TR" sz="2800" b="1" dirty="0">
                <a:solidFill>
                  <a:srgbClr val="0070C0"/>
                </a:solidFill>
              </a:rPr>
              <a:t>girer veya çıkar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</a:t>
            </a:r>
            <a:r>
              <a:rPr lang="tr-TR" sz="2800" b="1" dirty="0">
                <a:solidFill>
                  <a:srgbClr val="FF0000"/>
                </a:solidFill>
              </a:rPr>
              <a:t>sınırın dışında kalan her şey </a:t>
            </a:r>
            <a:r>
              <a:rPr lang="tr-TR" sz="2800" b="1" dirty="0"/>
              <a:t>sistemin dışında demektir ve sistemin dışında kalan her şey</a:t>
            </a:r>
            <a:r>
              <a:rPr lang="tr-TR" sz="2800" b="1" dirty="0">
                <a:solidFill>
                  <a:srgbClr val="0070C0"/>
                </a:solidFill>
              </a:rPr>
              <a:t>, sistemin çevresi olarak kabul edilir. </a:t>
            </a:r>
          </a:p>
        </p:txBody>
      </p:sp>
    </p:spTree>
    <p:extLst>
      <p:ext uri="{BB962C8B-B14F-4D97-AF65-F5344CB8AC3E}">
        <p14:creationId xmlns:p14="http://schemas.microsoft.com/office/powerpoint/2010/main" val="13411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Şu halde; </a:t>
            </a:r>
            <a:r>
              <a:rPr lang="tr-TR" sz="2800" b="1" dirty="0">
                <a:solidFill>
                  <a:srgbClr val="FF0000"/>
                </a:solidFill>
              </a:rPr>
              <a:t>hesaplamalarda </a:t>
            </a:r>
            <a:r>
              <a:rPr lang="tr-TR" sz="2800" b="1" dirty="0"/>
              <a:t>sisteme girmek veya sistemden çıkmak amacıyla bu </a:t>
            </a:r>
            <a:r>
              <a:rPr lang="tr-TR" sz="2800" b="1" dirty="0">
                <a:solidFill>
                  <a:srgbClr val="FF0000"/>
                </a:solidFill>
              </a:rPr>
              <a:t>sınırı delen madde akışları hesaba dahil edilmektedir.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Sistem, </a:t>
            </a:r>
            <a:r>
              <a:rPr lang="tr-TR" sz="2800" b="1" dirty="0">
                <a:solidFill>
                  <a:srgbClr val="FF0000"/>
                </a:solidFill>
              </a:rPr>
              <a:t>açık</a:t>
            </a:r>
            <a:r>
              <a:rPr lang="tr-TR" sz="2800" b="1" dirty="0"/>
              <a:t> ya da </a:t>
            </a:r>
            <a:r>
              <a:rPr lang="tr-TR" sz="2800" b="1" dirty="0">
                <a:solidFill>
                  <a:srgbClr val="FF0000"/>
                </a:solidFill>
              </a:rPr>
              <a:t>kapalı</a:t>
            </a:r>
            <a:r>
              <a:rPr lang="tr-TR" sz="2800" b="1" dirty="0"/>
              <a:t> olmak üzere 2 farklı şekilde olabilir.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Kapalı </a:t>
            </a:r>
            <a:r>
              <a:rPr lang="tr-TR" sz="2800" b="1" dirty="0"/>
              <a:t>bir sistemde </a:t>
            </a:r>
            <a:r>
              <a:rPr lang="tr-TR" sz="2800" b="1" dirty="0">
                <a:solidFill>
                  <a:srgbClr val="00B050"/>
                </a:solidFill>
              </a:rPr>
              <a:t>sistemin sınırları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akışı önleyici </a:t>
            </a:r>
            <a:r>
              <a:rPr lang="tr-TR" sz="2800" b="1" dirty="0"/>
              <a:t>bir rol üstlenir. </a:t>
            </a:r>
          </a:p>
        </p:txBody>
      </p:sp>
    </p:spTree>
    <p:extLst>
      <p:ext uri="{BB962C8B-B14F-4D97-AF65-F5344CB8AC3E}">
        <p14:creationId xmlns:p14="http://schemas.microsoft.com/office/powerpoint/2010/main" val="153521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324" y="476672"/>
            <a:ext cx="9689323" cy="603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Sıvı akışına olanak vermeyen </a:t>
            </a:r>
            <a:r>
              <a:rPr lang="tr-TR" sz="2800" b="1" dirty="0"/>
              <a:t>bir tank </a:t>
            </a:r>
            <a:r>
              <a:rPr lang="tr-TR" sz="2800" b="1" dirty="0">
                <a:solidFill>
                  <a:srgbClr val="FF0000"/>
                </a:solidFill>
              </a:rPr>
              <a:t>kapalı sisteme </a:t>
            </a:r>
            <a:r>
              <a:rPr lang="tr-TR" sz="2800" b="1" dirty="0"/>
              <a:t>örnek olarak verilebilir.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tip sistemlerin çevresi ile arasında bir </a:t>
            </a:r>
            <a:r>
              <a:rPr lang="tr-TR" sz="2800" b="1" dirty="0">
                <a:solidFill>
                  <a:srgbClr val="FF0000"/>
                </a:solidFill>
              </a:rPr>
              <a:t>kütle transferi bulunmaz.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Bununla birlikte </a:t>
            </a:r>
            <a:r>
              <a:rPr lang="tr-TR" sz="2800" b="1" dirty="0">
                <a:solidFill>
                  <a:srgbClr val="FF0000"/>
                </a:solidFill>
              </a:rPr>
              <a:t>kapalı sistemler</a:t>
            </a:r>
            <a:r>
              <a:rPr lang="tr-TR" sz="2800" b="1" dirty="0"/>
              <a:t>, çevresi ile </a:t>
            </a:r>
            <a:r>
              <a:rPr lang="tr-TR" sz="2800" b="1" dirty="0">
                <a:solidFill>
                  <a:srgbClr val="FF0000"/>
                </a:solidFill>
              </a:rPr>
              <a:t>enerji (iş ve ısı) alışverişinde bulunabilir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alışveriş sonunda, </a:t>
            </a:r>
            <a:r>
              <a:rPr lang="tr-TR" sz="2800" b="1" dirty="0">
                <a:solidFill>
                  <a:srgbClr val="FF0000"/>
                </a:solidFill>
              </a:rPr>
              <a:t>sistemin enerjisi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hacmi gibi özellikleri değişebilir</a:t>
            </a:r>
            <a:r>
              <a:rPr lang="tr-TR" sz="2800" b="1" dirty="0"/>
              <a:t>, ancak </a:t>
            </a:r>
            <a:r>
              <a:rPr lang="tr-TR" sz="2800" b="1" dirty="0">
                <a:solidFill>
                  <a:srgbClr val="0070C0"/>
                </a:solidFill>
              </a:rPr>
              <a:t>sistemin kütlesi değişmez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75040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Buna karşın, eğer </a:t>
            </a:r>
            <a:r>
              <a:rPr lang="tr-TR" sz="2800" b="1" dirty="0">
                <a:solidFill>
                  <a:srgbClr val="FF0000"/>
                </a:solidFill>
              </a:rPr>
              <a:t>sistem tank ve borulardan oluşuyorsa</a:t>
            </a:r>
            <a:r>
              <a:rPr lang="tr-TR" sz="2800" b="1" dirty="0"/>
              <a:t>, o zaman bu sistem, </a:t>
            </a:r>
            <a:r>
              <a:rPr lang="tr-TR" sz="2800" b="1" dirty="0">
                <a:solidFill>
                  <a:srgbClr val="FF0000"/>
                </a:solidFill>
              </a:rPr>
              <a:t>açık bir sistemdir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Borular, sisteme sürekli bir ürün akışı ve çıkışını gösterir.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Yani </a:t>
            </a:r>
            <a:r>
              <a:rPr lang="tr-TR" sz="2800" b="1" dirty="0">
                <a:solidFill>
                  <a:srgbClr val="FF0000"/>
                </a:solidFill>
              </a:rPr>
              <a:t>açık bir sistemde </a:t>
            </a:r>
            <a:r>
              <a:rPr lang="tr-TR" sz="2800" b="1" dirty="0"/>
              <a:t>daima </a:t>
            </a:r>
            <a:r>
              <a:rPr lang="tr-TR" sz="2800" b="1" dirty="0">
                <a:solidFill>
                  <a:srgbClr val="00B050"/>
                </a:solidFill>
              </a:rPr>
              <a:t>kütle transferi </a:t>
            </a:r>
            <a:r>
              <a:rPr lang="tr-TR" sz="2800" b="1" dirty="0"/>
              <a:t>söz konusudur.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 bir sistem çevresi ile </a:t>
            </a:r>
            <a:r>
              <a:rPr lang="tr-TR" sz="2800" b="1" dirty="0">
                <a:solidFill>
                  <a:srgbClr val="FF0000"/>
                </a:solidFill>
              </a:rPr>
              <a:t>enerji alışverişinde bulunmuyor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kütle transferi gerçekleşmiyorsa</a:t>
            </a:r>
            <a:r>
              <a:rPr lang="tr-TR" sz="2800" b="1" dirty="0"/>
              <a:t>, bu tip sistemlere "</a:t>
            </a:r>
            <a:r>
              <a:rPr lang="tr-TR" sz="2800" b="1" dirty="0">
                <a:solidFill>
                  <a:srgbClr val="FF0000"/>
                </a:solidFill>
              </a:rPr>
              <a:t>izole sistemler</a:t>
            </a:r>
            <a:r>
              <a:rPr lang="tr-TR" sz="2800" b="1" dirty="0"/>
              <a:t>" adı verilir.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26682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Örneğin, kimyasal bir reaksiyon, </a:t>
            </a:r>
            <a:r>
              <a:rPr lang="tr-TR" sz="2800" b="1" dirty="0">
                <a:solidFill>
                  <a:srgbClr val="FF0000"/>
                </a:solidFill>
              </a:rPr>
              <a:t>yalıtımlı ve kapalı bir kapta gerçekleşiyorsa</a:t>
            </a:r>
            <a:r>
              <a:rPr lang="tr-TR" sz="2800" b="1" dirty="0"/>
              <a:t>, o zaman sistemle çevresi arasında ne ısı alışverişi ne de kütle transferi söz konusu değildir.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durumda söz konusu sistem, </a:t>
            </a:r>
            <a:r>
              <a:rPr lang="tr-TR" sz="2800" b="1" dirty="0">
                <a:solidFill>
                  <a:srgbClr val="00B0F0"/>
                </a:solidFill>
              </a:rPr>
              <a:t>izole bir sistemdir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 sistemle çevresi arasında </a:t>
            </a:r>
            <a:r>
              <a:rPr lang="tr-TR" sz="2800" b="1" dirty="0">
                <a:solidFill>
                  <a:srgbClr val="FF0000"/>
                </a:solidFill>
              </a:rPr>
              <a:t>ısı alışverişi yoksa</a:t>
            </a:r>
            <a:r>
              <a:rPr lang="tr-TR" sz="2800" b="1" dirty="0"/>
              <a:t>, o zaman bu sistem "</a:t>
            </a:r>
            <a:r>
              <a:rPr lang="tr-TR" sz="2800" b="1" dirty="0" err="1">
                <a:solidFill>
                  <a:srgbClr val="FF0000"/>
                </a:solidFill>
              </a:rPr>
              <a:t>adyabatik</a:t>
            </a:r>
            <a:r>
              <a:rPr lang="tr-TR" sz="2800" b="1" dirty="0"/>
              <a:t>" sistem olarak tanımlanır. </a:t>
            </a:r>
          </a:p>
        </p:txBody>
      </p:sp>
    </p:spTree>
    <p:extLst>
      <p:ext uri="{BB962C8B-B14F-4D97-AF65-F5344CB8AC3E}">
        <p14:creationId xmlns:p14="http://schemas.microsoft.com/office/powerpoint/2010/main" val="180615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 kimyasal bir reaksiyon </a:t>
            </a:r>
            <a:r>
              <a:rPr lang="tr-TR" sz="2800" b="1" dirty="0">
                <a:solidFill>
                  <a:srgbClr val="FF0000"/>
                </a:solidFill>
              </a:rPr>
              <a:t>sabit sıcaklıkta </a:t>
            </a:r>
            <a:r>
              <a:rPr lang="tr-TR" sz="2800" b="1" dirty="0"/>
              <a:t>gerçekleşiyorsa ve çevresi ile </a:t>
            </a:r>
            <a:r>
              <a:rPr lang="tr-TR" sz="2800" b="1" dirty="0">
                <a:solidFill>
                  <a:srgbClr val="FF0000"/>
                </a:solidFill>
              </a:rPr>
              <a:t>ısı alışverişi </a:t>
            </a:r>
            <a:r>
              <a:rPr lang="tr-TR" sz="2800" b="1" dirty="0"/>
              <a:t>sözkonusu ise, bu tip sistemlere "</a:t>
            </a:r>
            <a:r>
              <a:rPr lang="tr-TR" sz="2800" b="1" dirty="0">
                <a:solidFill>
                  <a:srgbClr val="FF0000"/>
                </a:solidFill>
              </a:rPr>
              <a:t>izotermal sistemler</a:t>
            </a:r>
            <a:r>
              <a:rPr lang="tr-TR" sz="2800" b="1" dirty="0"/>
              <a:t>" adı verilir.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Çoğu kez seçilen bir sistemin içinde, </a:t>
            </a:r>
            <a:r>
              <a:rPr lang="tr-TR" sz="2800" b="1" dirty="0">
                <a:solidFill>
                  <a:srgbClr val="FF0000"/>
                </a:solidFill>
              </a:rPr>
              <a:t>alt sistemler de yer alır.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Alt sistemler için de, ana sistemde sözü edilen aynı ilkeler geçerlidir. </a:t>
            </a:r>
          </a:p>
        </p:txBody>
      </p:sp>
    </p:spTree>
    <p:extLst>
      <p:ext uri="{BB962C8B-B14F-4D97-AF65-F5344CB8AC3E}">
        <p14:creationId xmlns:p14="http://schemas.microsoft.com/office/powerpoint/2010/main" val="287859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Kütle denkliğine dayanarak yapılacak bir hesap yardımıyla bir soruyu çözmede, </a:t>
            </a:r>
            <a:r>
              <a:rPr lang="tr-TR" sz="2800" b="1" dirty="0" err="1"/>
              <a:t>preses</a:t>
            </a:r>
            <a:r>
              <a:rPr lang="tr-TR" sz="2800" b="1" dirty="0"/>
              <a:t> o şekilde açık olarak göz önüne alınmalıdır ki, </a:t>
            </a:r>
            <a:r>
              <a:rPr lang="tr-TR" sz="2800" b="1" dirty="0">
                <a:solidFill>
                  <a:srgbClr val="FF0000"/>
                </a:solidFill>
              </a:rPr>
              <a:t>tüm proses bir akış diyagramı</a:t>
            </a:r>
            <a:r>
              <a:rPr lang="tr-TR" sz="2800" b="1" dirty="0"/>
              <a:t> haline getirilebilsin.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Bazı proseslerde olduğu gibi, </a:t>
            </a:r>
            <a:r>
              <a:rPr lang="tr-TR" sz="2800" b="1" dirty="0">
                <a:solidFill>
                  <a:srgbClr val="FF0000"/>
                </a:solidFill>
              </a:rPr>
              <a:t>madde dağılıma etkisi olmayan </a:t>
            </a:r>
            <a:r>
              <a:rPr lang="tr-TR" sz="2800" b="1" dirty="0"/>
              <a:t>çeşitli basamakları olsa bile bunların sistem içinde </a:t>
            </a:r>
            <a:r>
              <a:rPr lang="tr-TR" sz="2800" b="1" dirty="0">
                <a:solidFill>
                  <a:srgbClr val="FF0000"/>
                </a:solidFill>
              </a:rPr>
              <a:t>gösterilmesine gerek </a:t>
            </a:r>
            <a:r>
              <a:rPr lang="tr-TR" sz="2800" b="1" dirty="0"/>
              <a:t>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261622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Şu halde; </a:t>
            </a:r>
            <a:r>
              <a:rPr lang="tr-TR" sz="2800" b="1" dirty="0">
                <a:solidFill>
                  <a:srgbClr val="FF0000"/>
                </a:solidFill>
              </a:rPr>
              <a:t>kütle dengesine </a:t>
            </a:r>
            <a:r>
              <a:rPr lang="tr-TR" sz="2800" b="1" dirty="0"/>
              <a:t>dayalı hesaplamalarda </a:t>
            </a:r>
            <a:r>
              <a:rPr lang="tr-TR" sz="2800" b="1" dirty="0">
                <a:solidFill>
                  <a:srgbClr val="FF0000"/>
                </a:solidFill>
              </a:rPr>
              <a:t>ilk iş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sistemin belirlenmesi</a:t>
            </a:r>
            <a:r>
              <a:rPr lang="tr-TR" sz="2800" b="1" dirty="0"/>
              <a:t>, bunun sınırlarının saptanması ve nihayet </a:t>
            </a:r>
            <a:r>
              <a:rPr lang="tr-TR" sz="2800" b="1" dirty="0">
                <a:solidFill>
                  <a:srgbClr val="FF0000"/>
                </a:solidFill>
              </a:rPr>
              <a:t>eksiksiz bir diyagram </a:t>
            </a:r>
            <a:r>
              <a:rPr lang="tr-TR" sz="2800" b="1" dirty="0"/>
              <a:t>haline getirilmesidir.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Böylece bu diyagram yardımıyla, prosese ait </a:t>
            </a:r>
            <a:r>
              <a:rPr lang="tr-TR" sz="2800" b="1" dirty="0">
                <a:solidFill>
                  <a:srgbClr val="00B050"/>
                </a:solidFill>
              </a:rPr>
              <a:t>kütle denkliğini</a:t>
            </a:r>
            <a:r>
              <a:rPr lang="tr-TR" sz="2800" b="1" dirty="0"/>
              <a:t> tanımlayan </a:t>
            </a:r>
            <a:r>
              <a:rPr lang="tr-TR" sz="2800" b="1" dirty="0">
                <a:solidFill>
                  <a:srgbClr val="FF0000"/>
                </a:solidFill>
              </a:rPr>
              <a:t>eşitlikler</a:t>
            </a:r>
            <a:r>
              <a:rPr lang="tr-TR" sz="2800" b="1" dirty="0"/>
              <a:t> oluşturulur.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hesapların yapılmasında "</a:t>
            </a:r>
            <a:r>
              <a:rPr lang="tr-TR" sz="2800" b="1" dirty="0">
                <a:solidFill>
                  <a:srgbClr val="FF0000"/>
                </a:solidFill>
              </a:rPr>
              <a:t>sistem belirlenmesi</a:t>
            </a:r>
            <a:r>
              <a:rPr lang="tr-TR" sz="2800" b="1" dirty="0"/>
              <a:t>" dışında, yerine getirilmesi gereken </a:t>
            </a:r>
            <a:r>
              <a:rPr lang="tr-TR" sz="2800" b="1" dirty="0">
                <a:solidFill>
                  <a:srgbClr val="FF0000"/>
                </a:solidFill>
              </a:rPr>
              <a:t>ikinci</a:t>
            </a:r>
            <a:r>
              <a:rPr lang="tr-TR" sz="2800" b="1" dirty="0"/>
              <a:t> önemli koşul; bir "</a:t>
            </a:r>
            <a:r>
              <a:rPr lang="tr-TR" sz="2800" b="1" dirty="0">
                <a:solidFill>
                  <a:srgbClr val="FF0000"/>
                </a:solidFill>
              </a:rPr>
              <a:t>baz seçilmesidir</a:t>
            </a:r>
            <a:r>
              <a:rPr lang="tr-TR" sz="2800" b="1" dirty="0"/>
              <a:t>," </a:t>
            </a:r>
          </a:p>
        </p:txBody>
      </p:sp>
    </p:spTree>
    <p:extLst>
      <p:ext uri="{BB962C8B-B14F-4D97-AF65-F5344CB8AC3E}">
        <p14:creationId xmlns:p14="http://schemas.microsoft.com/office/powerpoint/2010/main" val="377214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Kütle Denkliğine İlişkin Genel İlkeler</a:t>
            </a:r>
          </a:p>
          <a:p>
            <a:r>
              <a:rPr lang="tr-TR" sz="2800" b="1" dirty="0"/>
              <a:t>Proses Akış Diyagramları</a:t>
            </a:r>
          </a:p>
          <a:p>
            <a:r>
              <a:rPr lang="tr-TR" sz="2800" b="1" dirty="0"/>
              <a:t>Toplam Kütle Denkliği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725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509"/>
            <a:ext cx="10157354" cy="633685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Baz (</a:t>
            </a:r>
            <a:r>
              <a:rPr lang="tr-TR" sz="2800" b="1" dirty="0">
                <a:solidFill>
                  <a:srgbClr val="FF0000"/>
                </a:solidFill>
              </a:rPr>
              <a:t>temel</a:t>
            </a:r>
            <a:r>
              <a:rPr lang="tr-TR" sz="2800" b="1" dirty="0"/>
              <a:t>), özellikle </a:t>
            </a:r>
            <a:r>
              <a:rPr lang="tr-TR" sz="2800" b="1" dirty="0">
                <a:solidFill>
                  <a:srgbClr val="00B050"/>
                </a:solidFill>
              </a:rPr>
              <a:t>sisteme giren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00B0F0"/>
                </a:solidFill>
              </a:rPr>
              <a:t>çıkan madde </a:t>
            </a:r>
            <a:r>
              <a:rPr lang="tr-TR" sz="2800" b="1" dirty="0">
                <a:solidFill>
                  <a:srgbClr val="FF0000"/>
                </a:solidFill>
              </a:rPr>
              <a:t>miktarlarının</a:t>
            </a:r>
            <a:r>
              <a:rPr lang="tr-TR" sz="2800" b="1" dirty="0"/>
              <a:t> verilmediği durumlarda önemlidir.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Baz, sonucun neye veya </a:t>
            </a:r>
            <a:r>
              <a:rPr lang="tr-TR" sz="2800" b="1" dirty="0">
                <a:solidFill>
                  <a:srgbClr val="FF0000"/>
                </a:solidFill>
              </a:rPr>
              <a:t>hangi birime göre </a:t>
            </a:r>
            <a:r>
              <a:rPr lang="tr-TR" sz="2800" b="1" dirty="0"/>
              <a:t>tanımlanacağının belirlenmesi demektir.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Örneğin</a:t>
            </a:r>
            <a:r>
              <a:rPr lang="tr-TR" sz="2800" b="1" dirty="0"/>
              <a:t> bir </a:t>
            </a:r>
            <a:r>
              <a:rPr lang="tr-TR" sz="2800" b="1" dirty="0" err="1"/>
              <a:t>evaporatörde</a:t>
            </a:r>
            <a:r>
              <a:rPr lang="tr-TR" sz="2800" b="1" dirty="0"/>
              <a:t> meyve suyu konsantre ediliyorsa, bu işlemde 4 farklı öge baz olarak alınabilir. </a:t>
            </a:r>
          </a:p>
        </p:txBody>
      </p:sp>
    </p:spTree>
    <p:extLst>
      <p:ext uri="{BB962C8B-B14F-4D97-AF65-F5344CB8AC3E}">
        <p14:creationId xmlns:p14="http://schemas.microsoft.com/office/powerpoint/2010/main" val="298223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Bunlar : </a:t>
            </a:r>
          </a:p>
          <a:p>
            <a:pPr marL="514350" indent="-514350">
              <a:lnSpc>
                <a:spcPct val="160000"/>
              </a:lnSpc>
              <a:spcBef>
                <a:spcPts val="0"/>
              </a:spcBef>
              <a:buFont typeface="+mj-lt"/>
              <a:buAutoNum type="arabicParenR"/>
            </a:pPr>
            <a:r>
              <a:rPr lang="tr-TR" sz="2800" b="1" dirty="0"/>
              <a:t>Evaporatöre giren meyve suyu miktarı (örneğin 100 kg, 1000 kg gibi), </a:t>
            </a:r>
          </a:p>
          <a:p>
            <a:pPr marL="514350" indent="-514350">
              <a:lnSpc>
                <a:spcPct val="160000"/>
              </a:lnSpc>
              <a:spcBef>
                <a:spcPts val="0"/>
              </a:spcBef>
              <a:buFont typeface="+mj-lt"/>
              <a:buAutoNum type="arabicParenR"/>
            </a:pPr>
            <a:r>
              <a:rPr lang="tr-TR" sz="2800" b="1" dirty="0"/>
              <a:t>Evaporatörden çıkan konsantre miktarı, </a:t>
            </a:r>
          </a:p>
          <a:p>
            <a:pPr marL="514350" indent="-514350">
              <a:lnSpc>
                <a:spcPct val="160000"/>
              </a:lnSpc>
              <a:spcBef>
                <a:spcPts val="0"/>
              </a:spcBef>
              <a:buFont typeface="+mj-lt"/>
              <a:buAutoNum type="arabicParenR"/>
            </a:pPr>
            <a:r>
              <a:rPr lang="tr-TR" sz="2800" b="1" dirty="0"/>
              <a:t>Evaporatöre giren meyve suyunun evaporatörden çıkan konsantreye oranı, </a:t>
            </a:r>
          </a:p>
          <a:p>
            <a:pPr marL="514350" indent="-514350">
              <a:lnSpc>
                <a:spcPct val="160000"/>
              </a:lnSpc>
              <a:spcBef>
                <a:spcPts val="0"/>
              </a:spcBef>
              <a:buFont typeface="+mj-lt"/>
              <a:buAutoNum type="arabicParenR"/>
            </a:pPr>
            <a:r>
              <a:rPr lang="tr-TR" sz="2800" b="1" dirty="0"/>
              <a:t>Evaporatörden çıkan konsantrenin evaporatöre giren meyve suyuna oranı, olabilir. </a:t>
            </a:r>
          </a:p>
        </p:txBody>
      </p:sp>
    </p:spTree>
    <p:extLst>
      <p:ext uri="{BB962C8B-B14F-4D97-AF65-F5344CB8AC3E}">
        <p14:creationId xmlns:p14="http://schemas.microsoft.com/office/powerpoint/2010/main" val="61586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Kesikli </a:t>
            </a:r>
            <a:r>
              <a:rPr lang="tr-TR" sz="2800" b="1" dirty="0"/>
              <a:t>(</a:t>
            </a:r>
            <a:r>
              <a:rPr lang="en-US" sz="2800" b="1" dirty="0"/>
              <a:t>batch</a:t>
            </a:r>
            <a:r>
              <a:rPr lang="tr-TR" sz="2800" b="1" dirty="0"/>
              <a:t>) ve </a:t>
            </a:r>
            <a:r>
              <a:rPr lang="tr-TR" sz="2800" b="1" dirty="0">
                <a:solidFill>
                  <a:srgbClr val="00B0F0"/>
                </a:solidFill>
              </a:rPr>
              <a:t>kesiksiz </a:t>
            </a:r>
            <a:r>
              <a:rPr lang="tr-TR" sz="2800" b="1" dirty="0"/>
              <a:t>(sürekli, </a:t>
            </a:r>
            <a:r>
              <a:rPr lang="en-US" sz="2800" b="1" dirty="0"/>
              <a:t>continuous</a:t>
            </a:r>
            <a:r>
              <a:rPr lang="tr-TR" sz="2800" b="1" dirty="0"/>
              <a:t>) sistemlerde kütle denklikleri, aynı ilkelere göre yapılır.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Kesikli sistemde</a:t>
            </a:r>
            <a:r>
              <a:rPr lang="tr-TR" sz="2800" b="1" dirty="0"/>
              <a:t>, belli miktarda madde sisteme bir defada girer ve ayni miktarda madde sistemden çıkar.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Kesiksiz sistemde </a:t>
            </a:r>
            <a:r>
              <a:rPr lang="tr-TR" sz="2800" b="1" dirty="0"/>
              <a:t>ise, </a:t>
            </a:r>
            <a:r>
              <a:rPr lang="tr-TR" sz="2800" b="1" dirty="0">
                <a:solidFill>
                  <a:srgbClr val="00B050"/>
                </a:solidFill>
              </a:rPr>
              <a:t>belli bir zaman dilimi </a:t>
            </a:r>
            <a:r>
              <a:rPr lang="tr-TR" sz="2800" b="1" dirty="0"/>
              <a:t>baz olarak alınarak (örneğin, 1 h), kütle denklikleri kesikli sistemlerdeki gibi yapılır. </a:t>
            </a:r>
          </a:p>
        </p:txBody>
      </p:sp>
    </p:spTree>
    <p:extLst>
      <p:ext uri="{BB962C8B-B14F-4D97-AF65-F5344CB8AC3E}">
        <p14:creationId xmlns:p14="http://schemas.microsoft.com/office/powerpoint/2010/main" val="355179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18655"/>
            <a:ext cx="10157354" cy="6350705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Bir sistemde </a:t>
            </a:r>
            <a:r>
              <a:rPr lang="tr-TR" sz="2800" b="1" dirty="0">
                <a:solidFill>
                  <a:srgbClr val="00B050"/>
                </a:solidFill>
              </a:rPr>
              <a:t>kütle denklikleri </a:t>
            </a:r>
            <a:r>
              <a:rPr lang="tr-TR" sz="2800" b="1" dirty="0"/>
              <a:t>kurulurken aşağıdaki </a:t>
            </a:r>
            <a:r>
              <a:rPr lang="tr-TR" sz="2800" b="1" dirty="0">
                <a:solidFill>
                  <a:srgbClr val="FF0000"/>
                </a:solidFill>
              </a:rPr>
              <a:t>hususlar dikkate alınmalıdır </a:t>
            </a:r>
          </a:p>
          <a:p>
            <a:pPr marL="514350" indent="-514350">
              <a:lnSpc>
                <a:spcPct val="16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tr-TR" sz="2800" b="1" dirty="0"/>
              <a:t>Sistemdeki tüm akımlarda (giren ve çıkan) yer alan </a:t>
            </a:r>
            <a:r>
              <a:rPr lang="tr-TR" sz="2800" b="1" dirty="0">
                <a:solidFill>
                  <a:srgbClr val="FF0000"/>
                </a:solidFill>
              </a:rPr>
              <a:t>maddelerin miktarları ile bileşimleri </a:t>
            </a:r>
            <a:r>
              <a:rPr lang="tr-TR" sz="2800" b="1" dirty="0"/>
              <a:t>(kompozisyonları) belirlenir. </a:t>
            </a:r>
          </a:p>
          <a:p>
            <a:pPr marL="514350" indent="-514350">
              <a:lnSpc>
                <a:spcPct val="16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tr-TR" sz="2800" b="1" dirty="0">
                <a:solidFill>
                  <a:srgbClr val="FF0000"/>
                </a:solidFill>
              </a:rPr>
              <a:t>Madde akış diyagramı oluşturulur</a:t>
            </a:r>
            <a:r>
              <a:rPr lang="tr-TR" sz="2800" b="1" dirty="0"/>
              <a:t>. Giren ve çıkan akımlar diyagramda işaretlenip, sistemin sınırları çizilir. </a:t>
            </a:r>
          </a:p>
        </p:txBody>
      </p:sp>
    </p:spTree>
    <p:extLst>
      <p:ext uri="{BB962C8B-B14F-4D97-AF65-F5344CB8AC3E}">
        <p14:creationId xmlns:p14="http://schemas.microsoft.com/office/powerpoint/2010/main" val="91961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60000"/>
              </a:lnSpc>
              <a:spcBef>
                <a:spcPts val="0"/>
              </a:spcBef>
              <a:buFont typeface="+mj-lt"/>
              <a:buAutoNum type="alphaUcPeriod" startAt="3"/>
            </a:pPr>
            <a:r>
              <a:rPr lang="tr-TR" sz="2800" b="1" dirty="0">
                <a:solidFill>
                  <a:srgbClr val="FF0000"/>
                </a:solidFill>
              </a:rPr>
              <a:t>Akış diyagramı üzerine</a:t>
            </a:r>
            <a:r>
              <a:rPr lang="tr-TR" sz="2800" b="1" dirty="0"/>
              <a:t>, eldeki tüm veriler yazılır. </a:t>
            </a:r>
          </a:p>
          <a:p>
            <a:pPr marL="514350" indent="-514350">
              <a:lnSpc>
                <a:spcPct val="160000"/>
              </a:lnSpc>
              <a:spcBef>
                <a:spcPts val="0"/>
              </a:spcBef>
              <a:buFont typeface="+mj-lt"/>
              <a:buAutoNum type="alphaUcPeriod" startAt="3"/>
            </a:pPr>
            <a:r>
              <a:rPr lang="tr-TR" sz="2800" b="1" dirty="0"/>
              <a:t>Gerektiğinde sorunun çözümü için </a:t>
            </a:r>
            <a:r>
              <a:rPr lang="tr-TR" sz="2800" b="1" dirty="0">
                <a:solidFill>
                  <a:srgbClr val="FF0000"/>
                </a:solidFill>
              </a:rPr>
              <a:t>bir baz alınır </a:t>
            </a:r>
            <a:r>
              <a:rPr lang="tr-TR" sz="2800" b="1" dirty="0"/>
              <a:t>(örneğin kütle\ veya zaman). </a:t>
            </a:r>
          </a:p>
          <a:p>
            <a:pPr marL="514350" indent="-514350">
              <a:lnSpc>
                <a:spcPct val="160000"/>
              </a:lnSpc>
              <a:spcBef>
                <a:spcPts val="0"/>
              </a:spcBef>
              <a:buFont typeface="+mj-lt"/>
              <a:buAutoNum type="alphaUcPeriod" startAt="3"/>
            </a:pPr>
            <a:r>
              <a:rPr lang="tr-TR" sz="2800" b="1" dirty="0">
                <a:solidFill>
                  <a:srgbClr val="FF0000"/>
                </a:solidFill>
              </a:rPr>
              <a:t>Toplam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bireysel madde denklikleri </a:t>
            </a:r>
            <a:r>
              <a:rPr lang="tr-TR" sz="2800" b="1" dirty="0"/>
              <a:t>oluşturulur. Her bir bilinmeyen için bir eşitliğe gereksinim bulunmaktadır. </a:t>
            </a:r>
          </a:p>
          <a:p>
            <a:pPr marL="514350" indent="-514350">
              <a:lnSpc>
                <a:spcPct val="160000"/>
              </a:lnSpc>
              <a:spcBef>
                <a:spcPts val="0"/>
              </a:spcBef>
              <a:buFont typeface="+mj-lt"/>
              <a:buAutoNum type="alphaUcPeriod" startAt="3"/>
            </a:pPr>
            <a:r>
              <a:rPr lang="tr-TR" sz="2800" b="1" dirty="0">
                <a:solidFill>
                  <a:srgbClr val="FF0000"/>
                </a:solidFill>
              </a:rPr>
              <a:t>Madde denklikleri art arda çözülerek </a:t>
            </a:r>
            <a:r>
              <a:rPr lang="tr-TR" sz="2800" b="1" dirty="0"/>
              <a:t>bilinmeyen değerler hesaplanır.</a:t>
            </a:r>
          </a:p>
        </p:txBody>
      </p:sp>
    </p:spTree>
    <p:extLst>
      <p:ext uri="{BB962C8B-B14F-4D97-AF65-F5344CB8AC3E}">
        <p14:creationId xmlns:p14="http://schemas.microsoft.com/office/powerpoint/2010/main" val="80416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3.2 PROSES AKIŞ DİYAGRAMLARI</a:t>
            </a:r>
            <a:endParaRPr lang="tr-TR" sz="30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Kütle denklikleri oluşturulmadan önce; sistem göz önüne alınarak akış diyagramı oluşturulur.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Kristal şeker üretimiyle </a:t>
            </a:r>
            <a:r>
              <a:rPr lang="tr-TR" sz="2800" b="1" dirty="0"/>
              <a:t>ilişkili olarak uygulanan </a:t>
            </a:r>
            <a:r>
              <a:rPr lang="tr-TR" sz="2800" b="1" dirty="0" err="1">
                <a:solidFill>
                  <a:srgbClr val="FF0000"/>
                </a:solidFill>
              </a:rPr>
              <a:t>kristalizasyon</a:t>
            </a:r>
            <a:r>
              <a:rPr lang="tr-TR" sz="2800" b="1" dirty="0">
                <a:solidFill>
                  <a:srgbClr val="FF0000"/>
                </a:solidFill>
              </a:rPr>
              <a:t> işlemi </a:t>
            </a:r>
            <a:r>
              <a:rPr lang="tr-TR" sz="2800" b="1" dirty="0"/>
              <a:t>örnek olmak üzere Şekil 3.1'de diyagram olarak gösterilmiştir.</a:t>
            </a:r>
          </a:p>
        </p:txBody>
      </p:sp>
    </p:spTree>
    <p:extLst>
      <p:ext uri="{BB962C8B-B14F-4D97-AF65-F5344CB8AC3E}">
        <p14:creationId xmlns:p14="http://schemas.microsoft.com/office/powerpoint/2010/main" val="125980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7309" y="1483792"/>
            <a:ext cx="10157354" cy="1728192"/>
          </a:xfrm>
          <a:prstGeom prst="rect">
            <a:avLst/>
          </a:prstGeom>
          <a:solidFill>
            <a:schemeClr val="bg1"/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1413892" y="1807828"/>
            <a:ext cx="2232248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err="1">
                <a:solidFill>
                  <a:schemeClr val="tx2"/>
                </a:solidFill>
              </a:rPr>
              <a:t>Evaporasyon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51770" y="1807828"/>
            <a:ext cx="1944216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Kristalizatör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30792" y="1807828"/>
            <a:ext cx="1944216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Santrifüj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530016" y="2887948"/>
            <a:ext cx="0" cy="684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530016" y="1123752"/>
            <a:ext cx="0" cy="684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413892" y="332656"/>
            <a:ext cx="2376264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Seyreltik şeker çözeltisi</a:t>
            </a:r>
          </a:p>
        </p:txBody>
      </p:sp>
      <p:cxnSp>
        <p:nvCxnSpPr>
          <p:cNvPr id="21" name="Straight Arrow Connector 20"/>
          <p:cNvCxnSpPr>
            <a:stCxn id="3" idx="3"/>
            <a:endCxn id="5" idx="1"/>
          </p:cNvCxnSpPr>
          <p:nvPr/>
        </p:nvCxnSpPr>
        <p:spPr>
          <a:xfrm>
            <a:off x="3646140" y="2347888"/>
            <a:ext cx="60563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185478" y="2347888"/>
            <a:ext cx="54531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9032885" y="1771824"/>
            <a:ext cx="1944216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Kurutucu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0004993" y="2869946"/>
            <a:ext cx="0" cy="684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8898399" y="3505767"/>
            <a:ext cx="2376264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Kuru Kristal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10004993" y="979736"/>
            <a:ext cx="0" cy="7920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701924" y="4582841"/>
            <a:ext cx="9073008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tr-TR" b="1" dirty="0"/>
              <a:t>Şekil 3.1 </a:t>
            </a:r>
            <a:r>
              <a:rPr lang="tr-TR" b="1" dirty="0" err="1"/>
              <a:t>Kristalizasyon</a:t>
            </a:r>
            <a:r>
              <a:rPr lang="tr-TR" b="1" dirty="0"/>
              <a:t> işlemine ilişkin proses akış diyagramı 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7750596" y="2887948"/>
            <a:ext cx="0" cy="684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8675008" y="2347888"/>
            <a:ext cx="36313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22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Sistemin analizini kolaylaştırmak amacıyla Şekil 3.1'de </a:t>
            </a:r>
            <a:r>
              <a:rPr lang="tr-TR" sz="2800" b="1" dirty="0">
                <a:solidFill>
                  <a:srgbClr val="00B050"/>
                </a:solidFill>
              </a:rPr>
              <a:t>sistemin sınırları </a:t>
            </a:r>
            <a:r>
              <a:rPr lang="tr-TR" sz="2800" b="1" dirty="0"/>
              <a:t>da belirlenmiştir.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 sınırlar tüm sistemi kapsayacak şekilde oluşturulursa, sisteme </a:t>
            </a:r>
            <a:r>
              <a:rPr lang="tr-TR" sz="2800" b="1" dirty="0">
                <a:solidFill>
                  <a:srgbClr val="FF0000"/>
                </a:solidFill>
              </a:rPr>
              <a:t>bir tane akış </a:t>
            </a:r>
            <a:r>
              <a:rPr lang="tr-TR" sz="2800" b="1" dirty="0"/>
              <a:t>olduğu ve sistemden </a:t>
            </a:r>
            <a:r>
              <a:rPr lang="tr-TR" sz="2800" b="1" dirty="0">
                <a:solidFill>
                  <a:srgbClr val="FF0000"/>
                </a:solidFill>
              </a:rPr>
              <a:t>dört tane çıkış </a:t>
            </a:r>
            <a:r>
              <a:rPr lang="tr-TR" sz="2800" b="1" dirty="0"/>
              <a:t>bulunduğu anlaşılmaktadır.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 </a:t>
            </a:r>
            <a:r>
              <a:rPr lang="tr-TR" sz="2800" b="1" dirty="0">
                <a:solidFill>
                  <a:srgbClr val="FF0000"/>
                </a:solidFill>
              </a:rPr>
              <a:t>sadece </a:t>
            </a:r>
            <a:r>
              <a:rPr lang="tr-TR" sz="2800" b="1" dirty="0" err="1">
                <a:solidFill>
                  <a:srgbClr val="FF0000"/>
                </a:solidFill>
              </a:rPr>
              <a:t>evaporasyonla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ilgileniliyorsa sınır, konsantrasyonun gerçekleştiği </a:t>
            </a:r>
            <a:r>
              <a:rPr lang="tr-TR" sz="2800" b="1" dirty="0" err="1"/>
              <a:t>evaporatör</a:t>
            </a:r>
            <a:r>
              <a:rPr lang="tr-TR" sz="2800" b="1" dirty="0"/>
              <a:t> etrafında da oluşturulabilir. </a:t>
            </a:r>
          </a:p>
        </p:txBody>
      </p:sp>
    </p:spTree>
    <p:extLst>
      <p:ext uri="{BB962C8B-B14F-4D97-AF65-F5344CB8AC3E}">
        <p14:creationId xmlns:p14="http://schemas.microsoft.com/office/powerpoint/2010/main" val="81294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durumda, sisteme </a:t>
            </a:r>
            <a:r>
              <a:rPr lang="tr-TR" sz="2800" b="1" dirty="0">
                <a:solidFill>
                  <a:srgbClr val="FF0000"/>
                </a:solidFill>
              </a:rPr>
              <a:t>bir tane akış </a:t>
            </a:r>
            <a:r>
              <a:rPr lang="tr-TR" sz="2800" b="1" dirty="0"/>
              <a:t>olduğu ve sistemden de </a:t>
            </a:r>
            <a:r>
              <a:rPr lang="tr-TR" sz="2800" b="1" dirty="0">
                <a:solidFill>
                  <a:srgbClr val="FF0000"/>
                </a:solidFill>
              </a:rPr>
              <a:t>iki tane çıkış </a:t>
            </a:r>
            <a:r>
              <a:rPr lang="tr-TR" sz="2800" b="1" dirty="0"/>
              <a:t>olduğu gözlenebilecektir.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Bunun dışında sınır, aynı ilkelerle santrifüj veya kurutucu etrafında da oluşturulabilir.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725" y="3140967"/>
            <a:ext cx="8912522" cy="352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6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Madde denkliği gerek tüm sistemde gerekse bu alt sistemlerin herhangi birinde oluşturulabilir.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Madde denklikleri, </a:t>
            </a:r>
            <a:r>
              <a:rPr lang="tr-TR" sz="2800" b="1" dirty="0">
                <a:solidFill>
                  <a:srgbClr val="FF0000"/>
                </a:solidFill>
              </a:rPr>
              <a:t>toplam kütle denkliği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FF0000"/>
                </a:solidFill>
              </a:rPr>
              <a:t>bireysel madde</a:t>
            </a:r>
            <a:r>
              <a:rPr lang="tr-TR" sz="2800" b="1" dirty="0"/>
              <a:t> denkliği şeklinde düzenlenebilir.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Bütün bunlar, aşağıda verilen örneklerle daha belirgin olarak açıklanmıştır. </a:t>
            </a:r>
          </a:p>
        </p:txBody>
      </p:sp>
    </p:spTree>
    <p:extLst>
      <p:ext uri="{BB962C8B-B14F-4D97-AF65-F5344CB8AC3E}">
        <p14:creationId xmlns:p14="http://schemas.microsoft.com/office/powerpoint/2010/main" val="407041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C00000"/>
                </a:solidFill>
              </a:rPr>
              <a:t>Giriş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sz="2800" b="1" dirty="0"/>
              <a:t>Bir üretimde, işlemin yürütüldüğü sisteme </a:t>
            </a:r>
            <a:r>
              <a:rPr lang="tr-TR" sz="2800" b="1" dirty="0">
                <a:solidFill>
                  <a:srgbClr val="00B0F0"/>
                </a:solidFill>
              </a:rPr>
              <a:t>giren </a:t>
            </a:r>
            <a:r>
              <a:rPr lang="tr-TR" sz="2800" b="1" dirty="0">
                <a:solidFill>
                  <a:srgbClr val="374C81"/>
                </a:solidFill>
              </a:rPr>
              <a:t>ve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>
                <a:solidFill>
                  <a:srgbClr val="00B050"/>
                </a:solidFill>
              </a:rPr>
              <a:t>çıkan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akışın izlenmesinde ve her </a:t>
            </a:r>
            <a:r>
              <a:rPr lang="tr-TR" sz="2800" b="1" dirty="0">
                <a:solidFill>
                  <a:srgbClr val="FF0000"/>
                </a:solidFill>
              </a:rPr>
              <a:t>akışta bulunan çeşitli maddelerin</a:t>
            </a:r>
            <a:r>
              <a:rPr lang="tr-TR" sz="2800" b="1" dirty="0"/>
              <a:t> miktarlarının saptanmasında "</a:t>
            </a:r>
            <a:r>
              <a:rPr lang="tr-TR" sz="2800" b="1" dirty="0">
                <a:solidFill>
                  <a:srgbClr val="FF0000"/>
                </a:solidFill>
              </a:rPr>
              <a:t>kütle denkliğine</a:t>
            </a:r>
            <a:r>
              <a:rPr lang="tr-TR" sz="2800" b="1" dirty="0"/>
              <a:t>" (kütle dengesi) dayanan hesaplamalardan yararlanılır. </a:t>
            </a:r>
          </a:p>
        </p:txBody>
      </p:sp>
    </p:spTree>
    <p:extLst>
      <p:ext uri="{BB962C8B-B14F-4D97-AF65-F5344CB8AC3E}">
        <p14:creationId xmlns:p14="http://schemas.microsoft.com/office/powerpoint/2010/main" val="3137526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Örnek 3.1 </a:t>
            </a:r>
            <a:endParaRPr lang="tr-TR" sz="3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Domates salçası üretiminde, uygulanan "</a:t>
            </a:r>
            <a:r>
              <a:rPr lang="tr-TR" sz="2800" b="1" dirty="0">
                <a:solidFill>
                  <a:srgbClr val="FF0000"/>
                </a:solidFill>
              </a:rPr>
              <a:t>akım diyagramını</a:t>
            </a:r>
            <a:r>
              <a:rPr lang="tr-TR" sz="2800" b="1" dirty="0"/>
              <a:t>", randımanı belirlemek amacıyla yapılacak hesaplamalara temel oluşturacak bir "</a:t>
            </a:r>
            <a:r>
              <a:rPr lang="tr-TR" sz="2800" b="1" dirty="0">
                <a:solidFill>
                  <a:srgbClr val="FF0000"/>
                </a:solidFill>
              </a:rPr>
              <a:t>madde akış diyagramı</a:t>
            </a:r>
            <a:r>
              <a:rPr lang="tr-TR" sz="2800" b="1" dirty="0"/>
              <a:t>" şeklinde düzenleyiniz ve hesaplamalarda kullanılacak bazı belirleyiniz.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636" y="5116785"/>
            <a:ext cx="295275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8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Çözüm</a:t>
            </a:r>
            <a:endParaRPr lang="tr-TR" sz="3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Domates salçası üretiminde genellikle olduğu gibi sıcak işleme yöntemi uygulanınca, işlem aşağıda belirtilen,11 aşamadan oluşur.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1) Domateslerin yıkanması,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2) Domateslerin ayıklanması,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3) Domateslerin parçalanması,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4) Parçalanmış domateslerin ısıtılması</a:t>
            </a:r>
          </a:p>
        </p:txBody>
      </p:sp>
    </p:spTree>
    <p:extLst>
      <p:ext uri="{BB962C8B-B14F-4D97-AF65-F5344CB8AC3E}">
        <p14:creationId xmlns:p14="http://schemas.microsoft.com/office/powerpoint/2010/main" val="363627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08712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5) Sıcak </a:t>
            </a:r>
            <a:r>
              <a:rPr lang="tr-TR" sz="2800" b="1" dirty="0" err="1"/>
              <a:t>mayşenin</a:t>
            </a:r>
            <a:r>
              <a:rPr lang="tr-TR" sz="2800" b="1" dirty="0"/>
              <a:t> bir siklon grubunda (</a:t>
            </a:r>
            <a:r>
              <a:rPr lang="en-US" sz="2800" b="1" dirty="0" err="1"/>
              <a:t>palper</a:t>
            </a:r>
            <a:r>
              <a:rPr lang="tr-TR" sz="2800" b="1" dirty="0"/>
              <a:t>) </a:t>
            </a:r>
            <a:r>
              <a:rPr lang="tr-TR" sz="2800" b="1" dirty="0" err="1"/>
              <a:t>pulp</a:t>
            </a:r>
            <a:r>
              <a:rPr lang="tr-TR" sz="2800" b="1" dirty="0"/>
              <a:t> haline getirilmesi,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6) </a:t>
            </a:r>
            <a:r>
              <a:rPr lang="tr-TR" sz="2800" b="1" dirty="0" err="1"/>
              <a:t>Pulpun</a:t>
            </a:r>
            <a:r>
              <a:rPr lang="tr-TR" sz="2800" b="1" dirty="0"/>
              <a:t> </a:t>
            </a:r>
            <a:r>
              <a:rPr lang="tr-TR" sz="2800" b="1" dirty="0" err="1"/>
              <a:t>evaporatörde</a:t>
            </a:r>
            <a:r>
              <a:rPr lang="tr-TR" sz="2800" b="1" dirty="0"/>
              <a:t> konsantre edilerek salça haline getirilmesi,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7) Salçanın </a:t>
            </a:r>
            <a:r>
              <a:rPr lang="tr-TR" sz="2800" b="1" dirty="0" err="1"/>
              <a:t>tubular</a:t>
            </a:r>
            <a:r>
              <a:rPr lang="tr-TR" sz="2800" b="1" dirty="0"/>
              <a:t> ısıtıcıda 93°C'ye kadar ısıtılması,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8) Kutulara 93°C'de sıcak dolum yapılması ve kapatılması,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9) Kutuların soğutulması,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10) Kutuların kartonlara ambalajlanması ve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11) Depolama. </a:t>
            </a:r>
          </a:p>
        </p:txBody>
      </p:sp>
    </p:spTree>
    <p:extLst>
      <p:ext uri="{BB962C8B-B14F-4D97-AF65-F5344CB8AC3E}">
        <p14:creationId xmlns:p14="http://schemas.microsoft.com/office/powerpoint/2010/main" val="253048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Buna göre domates salçası üretiminde belli başlı </a:t>
            </a:r>
            <a:r>
              <a:rPr lang="tr-TR" sz="2800" b="1" dirty="0">
                <a:solidFill>
                  <a:srgbClr val="FF0000"/>
                </a:solidFill>
              </a:rPr>
              <a:t>11 farklı işlem </a:t>
            </a:r>
            <a:r>
              <a:rPr lang="tr-TR" sz="2800" b="1" dirty="0"/>
              <a:t>basamadı söz konusudur.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 bu 11 basamak yan yana veya yukarıdan aşağı doğru </a:t>
            </a:r>
            <a:r>
              <a:rPr lang="tr-TR" sz="2800" b="1" dirty="0" err="1"/>
              <a:t>karecikler</a:t>
            </a:r>
            <a:r>
              <a:rPr lang="tr-TR" sz="2800" b="1" dirty="0"/>
              <a:t> içine yazılırsa "</a:t>
            </a:r>
            <a:r>
              <a:rPr lang="tr-TR" sz="2800" b="1" dirty="0">
                <a:solidFill>
                  <a:srgbClr val="FF0000"/>
                </a:solidFill>
              </a:rPr>
              <a:t>proses akış diyagramı</a:t>
            </a:r>
            <a:r>
              <a:rPr lang="tr-TR" sz="2800" b="1" dirty="0"/>
              <a:t>" elde edilir.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diyagramlarda bütün işlemler peş peşe görülerek olay izlenebilmektedir.</a:t>
            </a:r>
          </a:p>
        </p:txBody>
      </p:sp>
    </p:spTree>
    <p:extLst>
      <p:ext uri="{BB962C8B-B14F-4D97-AF65-F5344CB8AC3E}">
        <p14:creationId xmlns:p14="http://schemas.microsoft.com/office/powerpoint/2010/main" val="402532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 ne kadar domatesten ne kadar salça elde edildiği, bu sırada ne kadar suyun buharlaştırıldığı gibi hesaplamaların yapılması isteniyorsa, yukarıda değinilen bu "</a:t>
            </a:r>
            <a:r>
              <a:rPr lang="tr-TR" sz="2800" b="1" dirty="0">
                <a:solidFill>
                  <a:srgbClr val="FF0000"/>
                </a:solidFill>
              </a:rPr>
              <a:t>proses akım diyagramından</a:t>
            </a:r>
            <a:r>
              <a:rPr lang="tr-TR" sz="2800" b="1" dirty="0"/>
              <a:t>" yararlanılarak, ve fakat sadece madde dağıtımını etkileyen aşamaların dikkate alınmasıyla bir "</a:t>
            </a:r>
            <a:r>
              <a:rPr lang="tr-TR" sz="2800" b="1" dirty="0">
                <a:solidFill>
                  <a:srgbClr val="FF0000"/>
                </a:solidFill>
              </a:rPr>
              <a:t>madde akış diyagramı</a:t>
            </a:r>
            <a:r>
              <a:rPr lang="tr-TR" sz="2800" b="1" dirty="0"/>
              <a:t>" hazırlanmalıdır.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Şekil 3.2'de bu soruya ilişkin hazırlanmış diyagram gösterilmiştir. </a:t>
            </a:r>
          </a:p>
        </p:txBody>
      </p:sp>
    </p:spTree>
    <p:extLst>
      <p:ext uri="{BB962C8B-B14F-4D97-AF65-F5344CB8AC3E}">
        <p14:creationId xmlns:p14="http://schemas.microsoft.com/office/powerpoint/2010/main" val="296242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0016" y="1618303"/>
            <a:ext cx="7956884" cy="1728192"/>
          </a:xfrm>
          <a:prstGeom prst="rect">
            <a:avLst/>
          </a:prstGeom>
          <a:solidFill>
            <a:schemeClr val="bg1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2919133" y="1927851"/>
            <a:ext cx="2232248" cy="10708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Ay</a:t>
            </a:r>
            <a:r>
              <a:rPr lang="tr-TR" dirty="0">
                <a:solidFill>
                  <a:schemeClr val="tx2"/>
                </a:solidFill>
              </a:rPr>
              <a:t>ı</a:t>
            </a:r>
            <a:r>
              <a:rPr lang="en-US" dirty="0" err="1">
                <a:solidFill>
                  <a:schemeClr val="tx2"/>
                </a:solidFill>
              </a:rPr>
              <a:t>klama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77461" y="1953097"/>
            <a:ext cx="1944216" cy="10586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Siklon grubu</a:t>
            </a:r>
          </a:p>
        </p:txBody>
      </p:sp>
      <p:cxnSp>
        <p:nvCxnSpPr>
          <p:cNvPr id="9" name="Straight Arrow Connector 8"/>
          <p:cNvCxnSpPr>
            <a:stCxn id="5" idx="0"/>
            <a:endCxn id="10" idx="2"/>
          </p:cNvCxnSpPr>
          <p:nvPr/>
        </p:nvCxnSpPr>
        <p:spPr>
          <a:xfrm flipV="1">
            <a:off x="4035257" y="1257767"/>
            <a:ext cx="0" cy="6700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297887" y="466671"/>
            <a:ext cx="1474739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Atık I</a:t>
            </a:r>
          </a:p>
        </p:txBody>
      </p:sp>
      <p:cxnSp>
        <p:nvCxnSpPr>
          <p:cNvPr id="11" name="Straight Arrow Connector 10"/>
          <p:cNvCxnSpPr>
            <a:endCxn id="6" idx="1"/>
          </p:cNvCxnSpPr>
          <p:nvPr/>
        </p:nvCxnSpPr>
        <p:spPr>
          <a:xfrm>
            <a:off x="5151381" y="2482398"/>
            <a:ext cx="526080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5" idx="1"/>
          </p:cNvCxnSpPr>
          <p:nvPr/>
        </p:nvCxnSpPr>
        <p:spPr>
          <a:xfrm flipV="1">
            <a:off x="2163538" y="2463279"/>
            <a:ext cx="755595" cy="8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8197057" y="1931580"/>
            <a:ext cx="1944216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Evaporatör</a:t>
            </a:r>
            <a:endParaRPr lang="tr-TR" dirty="0">
              <a:solidFill>
                <a:schemeClr val="tx2"/>
              </a:solidFill>
            </a:endParaRPr>
          </a:p>
        </p:txBody>
      </p:sp>
      <p:cxnSp>
        <p:nvCxnSpPr>
          <p:cNvPr id="16" name="Straight Arrow Connector 15"/>
          <p:cNvCxnSpPr>
            <a:stCxn id="15" idx="3"/>
            <a:endCxn id="17" idx="1"/>
          </p:cNvCxnSpPr>
          <p:nvPr/>
        </p:nvCxnSpPr>
        <p:spPr>
          <a:xfrm>
            <a:off x="10141273" y="2471640"/>
            <a:ext cx="540383" cy="107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0681656" y="2086850"/>
            <a:ext cx="1186014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Salça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9169165" y="1294019"/>
            <a:ext cx="2661" cy="648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" idx="0"/>
            <a:endCxn id="30" idx="2"/>
          </p:cNvCxnSpPr>
          <p:nvPr/>
        </p:nvCxnSpPr>
        <p:spPr>
          <a:xfrm flipV="1">
            <a:off x="6649569" y="1259060"/>
            <a:ext cx="0" cy="6940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85800" y="2072364"/>
            <a:ext cx="1577738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Domates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917039" y="467964"/>
            <a:ext cx="1465059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Atık II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453207" y="429327"/>
            <a:ext cx="1170400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SU</a:t>
            </a:r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7646669" y="2482397"/>
            <a:ext cx="526080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8038628" y="1834327"/>
            <a:ext cx="2304256" cy="1296144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2" name="Rectangle 1"/>
          <p:cNvSpPr/>
          <p:nvPr/>
        </p:nvSpPr>
        <p:spPr>
          <a:xfrm>
            <a:off x="2163538" y="3975447"/>
            <a:ext cx="904344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b="1" dirty="0"/>
              <a:t>Şekil 3.2 Domates salçası üretiminde madde akla diyagramı </a:t>
            </a:r>
          </a:p>
        </p:txBody>
      </p:sp>
    </p:spTree>
    <p:extLst>
      <p:ext uri="{BB962C8B-B14F-4D97-AF65-F5344CB8AC3E}">
        <p14:creationId xmlns:p14="http://schemas.microsoft.com/office/powerpoint/2010/main" val="190402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Domates salçası üretiminde uygulanan 11 basamaklı işlemle, Şekil 3.2'de gösterilen </a:t>
            </a:r>
            <a:r>
              <a:rPr lang="tr-TR" sz="2800" b="1" dirty="0">
                <a:solidFill>
                  <a:srgbClr val="FF0000"/>
                </a:solidFill>
              </a:rPr>
              <a:t>madde akış diyagramı </a:t>
            </a:r>
            <a:r>
              <a:rPr lang="tr-TR" sz="2800" b="1" dirty="0"/>
              <a:t>kıyaslanınca, son diyagramda sadece 3 basamağın yer aldığı görülür.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Yıkama aşaması</a:t>
            </a:r>
            <a:r>
              <a:rPr lang="tr-TR" sz="2800" b="1" dirty="0"/>
              <a:t>, dikkate alınmayacak kadar bir </a:t>
            </a:r>
            <a:r>
              <a:rPr lang="tr-TR" sz="2800" b="1" dirty="0">
                <a:solidFill>
                  <a:srgbClr val="FF0000"/>
                </a:solidFill>
              </a:rPr>
              <a:t>madde kaybına</a:t>
            </a:r>
            <a:r>
              <a:rPr lang="tr-TR" sz="2800" b="1" dirty="0"/>
              <a:t> neden olduğundan sistemin dışına bırakılmıştır. </a:t>
            </a:r>
          </a:p>
        </p:txBody>
      </p:sp>
    </p:spTree>
    <p:extLst>
      <p:ext uri="{BB962C8B-B14F-4D97-AF65-F5344CB8AC3E}">
        <p14:creationId xmlns:p14="http://schemas.microsoft.com/office/powerpoint/2010/main" val="142866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Parçalama ve ısıtma işlemleri </a:t>
            </a:r>
            <a:r>
              <a:rPr lang="tr-TR" sz="2800" b="1" dirty="0">
                <a:solidFill>
                  <a:srgbClr val="FF0000"/>
                </a:solidFill>
              </a:rPr>
              <a:t>madde kaybına </a:t>
            </a:r>
            <a:r>
              <a:rPr lang="tr-TR" sz="2800" b="1" dirty="0"/>
              <a:t>neden olan işlemler </a:t>
            </a:r>
            <a:r>
              <a:rPr lang="tr-TR" sz="2800" b="1" dirty="0">
                <a:solidFill>
                  <a:srgbClr val="FF0000"/>
                </a:solidFill>
              </a:rPr>
              <a:t>olmadığı için </a:t>
            </a:r>
            <a:r>
              <a:rPr lang="tr-TR" sz="2800" b="1" dirty="0">
                <a:solidFill>
                  <a:srgbClr val="00B050"/>
                </a:solidFill>
              </a:rPr>
              <a:t>diyagramda yer almamışlardır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Gerçekten </a:t>
            </a:r>
            <a:r>
              <a:rPr lang="tr-TR" sz="2800" b="1" dirty="0">
                <a:solidFill>
                  <a:srgbClr val="00B050"/>
                </a:solidFill>
              </a:rPr>
              <a:t>parçalama makinasına </a:t>
            </a:r>
            <a:r>
              <a:rPr lang="tr-TR" sz="2800" b="1" dirty="0"/>
              <a:t>ne kadar domates girerse makinayı aynı miktarda terk etmektedir.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Benzer şekilde; </a:t>
            </a:r>
            <a:r>
              <a:rPr lang="tr-TR" sz="2800" b="1" dirty="0">
                <a:solidFill>
                  <a:srgbClr val="FF0000"/>
                </a:solidFill>
              </a:rPr>
              <a:t>ısıtıcıya</a:t>
            </a:r>
            <a:r>
              <a:rPr lang="tr-TR" sz="2800" b="1" dirty="0"/>
              <a:t> ne kadar domates girerse, burada ısıtıldıktan sonra, ısıtıcıdan da aynı miktarda çıkmaktadır. </a:t>
            </a:r>
          </a:p>
        </p:txBody>
      </p:sp>
    </p:spTree>
    <p:extLst>
      <p:ext uri="{BB962C8B-B14F-4D97-AF65-F5344CB8AC3E}">
        <p14:creationId xmlns:p14="http://schemas.microsoft.com/office/powerpoint/2010/main" val="119465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Kısaca, parçalama ve ısıtma, giriş ve çıkış madde miktarlarını değiştiren işlemler değildir.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Aynı şekilde, </a:t>
            </a:r>
            <a:r>
              <a:rPr lang="tr-TR" sz="2800" b="1" dirty="0" err="1">
                <a:solidFill>
                  <a:srgbClr val="FF0000"/>
                </a:solidFill>
              </a:rPr>
              <a:t>evaporatörden</a:t>
            </a:r>
            <a:r>
              <a:rPr lang="tr-TR" sz="2800" b="1" dirty="0"/>
              <a:t> alınan salçanın </a:t>
            </a:r>
            <a:r>
              <a:rPr lang="tr-TR" sz="2800" b="1" dirty="0" err="1"/>
              <a:t>borusal</a:t>
            </a:r>
            <a:r>
              <a:rPr lang="tr-TR" sz="2800" b="1" dirty="0"/>
              <a:t> (</a:t>
            </a:r>
            <a:r>
              <a:rPr lang="tr-TR" sz="2800" b="1" dirty="0" err="1"/>
              <a:t>tubular</a:t>
            </a:r>
            <a:r>
              <a:rPr lang="tr-TR" sz="2800" b="1" dirty="0"/>
              <a:t>) bir ısı değiştiricide 93°C'ye ısıtılması, </a:t>
            </a:r>
            <a:r>
              <a:rPr lang="tr-TR" sz="2800" b="1" dirty="0">
                <a:solidFill>
                  <a:srgbClr val="00B050"/>
                </a:solidFill>
              </a:rPr>
              <a:t>kutulara dolum ve kapatma</a:t>
            </a:r>
            <a:r>
              <a:rPr lang="tr-TR" sz="2800" b="1" dirty="0"/>
              <a:t>, kutuların soğutulması, kartonlarda ambalajlama ve nihayet depolama gibi aşamalar ilgilenilen hesaplamalar dışında kaldıklarından, Şekil 3.2'de gösterilen </a:t>
            </a:r>
            <a:r>
              <a:rPr lang="tr-TR" sz="2800" b="1" dirty="0">
                <a:solidFill>
                  <a:srgbClr val="FF0000"/>
                </a:solidFill>
              </a:rPr>
              <a:t>akış diyagramına alınmamışlardır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7539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Çünkü soruda, "</a:t>
            </a:r>
            <a:r>
              <a:rPr lang="tr-TR" sz="2800" b="1" dirty="0">
                <a:solidFill>
                  <a:srgbClr val="FF0000"/>
                </a:solidFill>
              </a:rPr>
              <a:t>randımanı belirlemek</a:t>
            </a:r>
            <a:r>
              <a:rPr lang="tr-TR" sz="2800" b="1" dirty="0"/>
              <a:t>" söz konusu olduğundan hesaplama için </a:t>
            </a:r>
            <a:r>
              <a:rPr lang="tr-TR" sz="2800" b="1" dirty="0" err="1"/>
              <a:t>evaporatörde</a:t>
            </a:r>
            <a:r>
              <a:rPr lang="tr-TR" sz="2800" b="1" dirty="0"/>
              <a:t> salçanın elde edilmesi aşamasına kadar olan aşamalar yeterlidir.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Eğer belli miktar domatesten kaç kutu salça elde edileceği</a:t>
            </a:r>
            <a:r>
              <a:rPr lang="tr-TR" sz="2800" b="1" dirty="0"/>
              <a:t> hesaplanmak istenseydi, </a:t>
            </a:r>
            <a:r>
              <a:rPr lang="tr-TR" sz="2800" b="1" dirty="0">
                <a:solidFill>
                  <a:srgbClr val="00B050"/>
                </a:solidFill>
              </a:rPr>
              <a:t>diyagrama son aşama olarak dolum basamağının da alınması gerekirdi. </a:t>
            </a:r>
          </a:p>
        </p:txBody>
      </p:sp>
    </p:spTree>
    <p:extLst>
      <p:ext uri="{BB962C8B-B14F-4D97-AF65-F5344CB8AC3E}">
        <p14:creationId xmlns:p14="http://schemas.microsoft.com/office/powerpoint/2010/main" val="190481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Kütle dengesine dayalı hesaplamalardan;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reçete</a:t>
            </a:r>
            <a:r>
              <a:rPr lang="tr-TR" sz="2800" b="1" dirty="0"/>
              <a:t> düzenlemede (</a:t>
            </a:r>
            <a:r>
              <a:rPr lang="tr-TR" sz="2800" b="1" dirty="0" err="1"/>
              <a:t>formülasyon</a:t>
            </a:r>
            <a:r>
              <a:rPr lang="tr-TR" sz="2800" b="1" dirty="0"/>
              <a:t>),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çeşitli maddelerin karıştırılması </a:t>
            </a:r>
            <a:r>
              <a:rPr lang="tr-TR" sz="2800" b="1" dirty="0"/>
              <a:t>sonunda oluşan yeni karışımdaki bu maddelerin her birinin konsantrasyonlarının belirlenmesinde,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randıman</a:t>
            </a:r>
            <a:r>
              <a:rPr lang="tr-TR" sz="2800" b="1" dirty="0"/>
              <a:t> saptamada ve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tr-TR" sz="2800" b="1" dirty="0" err="1"/>
              <a:t>mekaniki</a:t>
            </a:r>
            <a:r>
              <a:rPr lang="tr-TR" sz="2800" b="1" dirty="0"/>
              <a:t> ayırma </a:t>
            </a:r>
            <a:r>
              <a:rPr lang="tr-TR" sz="2800" b="1" dirty="0">
                <a:solidFill>
                  <a:srgbClr val="FF0000"/>
                </a:solidFill>
              </a:rPr>
              <a:t>sistemlerinin etkinliğinin </a:t>
            </a:r>
            <a:r>
              <a:rPr lang="tr-TR" sz="2800" b="1" dirty="0"/>
              <a:t>belirlenmesinde yararlanılmaktadır.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85419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Şekil 3.2'de gösterildiği gibi, hazırlanan diyagramda sisteme </a:t>
            </a:r>
            <a:r>
              <a:rPr lang="tr-TR" sz="2800" b="1" dirty="0">
                <a:solidFill>
                  <a:srgbClr val="00B050"/>
                </a:solidFill>
              </a:rPr>
              <a:t>bir tane akış </a:t>
            </a:r>
            <a:r>
              <a:rPr lang="tr-TR" sz="2800" b="1" dirty="0"/>
              <a:t>(giriş) ve sistemden </a:t>
            </a:r>
            <a:r>
              <a:rPr lang="tr-TR" sz="2800" b="1" dirty="0">
                <a:solidFill>
                  <a:srgbClr val="FF0000"/>
                </a:solidFill>
              </a:rPr>
              <a:t>dört tane çıkış </a:t>
            </a:r>
            <a:r>
              <a:rPr lang="tr-TR" sz="2800" b="1" dirty="0"/>
              <a:t>olduğu anlaşılmaktadır.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Diğer taraftan hesaplamada, </a:t>
            </a:r>
            <a:r>
              <a:rPr lang="tr-TR" sz="2800" b="1" dirty="0">
                <a:solidFill>
                  <a:srgbClr val="FF0000"/>
                </a:solidFill>
              </a:rPr>
              <a:t>sisteme giren belli ağırlıkta</a:t>
            </a:r>
            <a:r>
              <a:rPr lang="tr-TR" sz="2800" b="1" dirty="0"/>
              <a:t> (100 kg, 1000 kg gibi) domates alınarak bundan ne kadar salça üretildiği hesaplanabilir.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Böylece; giren maddenin ağırlığı </a:t>
            </a:r>
            <a:r>
              <a:rPr lang="tr-TR" sz="2800" b="1" dirty="0">
                <a:solidFill>
                  <a:srgbClr val="FF0000"/>
                </a:solidFill>
              </a:rPr>
              <a:t>baz olarak </a:t>
            </a:r>
            <a:r>
              <a:rPr lang="tr-TR" sz="2800" b="1" dirty="0"/>
              <a:t>seçilmiş olur. </a:t>
            </a:r>
          </a:p>
        </p:txBody>
      </p:sp>
    </p:spTree>
    <p:extLst>
      <p:ext uri="{BB962C8B-B14F-4D97-AF65-F5344CB8AC3E}">
        <p14:creationId xmlns:p14="http://schemas.microsoft.com/office/powerpoint/2010/main" val="33471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Amaca göre bunun dışında, örneğin; belli miktar salçanın ne kadar domatesten elde edildiği veya elde edilen salçanın bu amaçla kullanılan domatese oranı gibi başka bazlar da seçilebilir. </a:t>
            </a:r>
          </a:p>
        </p:txBody>
      </p:sp>
    </p:spTree>
    <p:extLst>
      <p:ext uri="{BB962C8B-B14F-4D97-AF65-F5344CB8AC3E}">
        <p14:creationId xmlns:p14="http://schemas.microsoft.com/office/powerpoint/2010/main" val="252678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solidFill>
                  <a:srgbClr val="00B050"/>
                </a:solidFill>
              </a:rPr>
              <a:t>3.3 TOPLAM KÜTLE DENKLİĞİ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Sisteme giren maddelerin toplam kütlesi ile sistemi terk eden maddelerin kütlelerinin toplamının birbirine denkliğini belirten eşitliklere "</a:t>
            </a:r>
            <a:r>
              <a:rPr lang="tr-TR" sz="2800" b="1" dirty="0">
                <a:solidFill>
                  <a:srgbClr val="FF0000"/>
                </a:solidFill>
              </a:rPr>
              <a:t>toplam kütle denkliği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Burada, giren ve çıkan akışlar içindeki </a:t>
            </a:r>
            <a:r>
              <a:rPr lang="tr-TR" sz="2800" b="1" dirty="0">
                <a:solidFill>
                  <a:srgbClr val="00B050"/>
                </a:solidFill>
              </a:rPr>
              <a:t>bireysel maddeler ayrı ayrı dikkate alınmazlar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Konuyu aydınlatmak üzere aşağıdaki örnekler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358049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Bir </a:t>
            </a:r>
            <a:r>
              <a:rPr lang="tr-TR" sz="2800" b="1" dirty="0" err="1">
                <a:solidFill>
                  <a:srgbClr val="FF0000"/>
                </a:solidFill>
              </a:rPr>
              <a:t>evaporatöre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giren domates </a:t>
            </a:r>
            <a:r>
              <a:rPr lang="tr-TR" sz="2800" b="1" dirty="0" err="1"/>
              <a:t>pulpu</a:t>
            </a:r>
            <a:r>
              <a:rPr lang="tr-TR" sz="2800" b="1" dirty="0"/>
              <a:t>, burayı konsantre edilmiş olarak yani; salça halinde terk etmekte ve bu işlem sırasında </a:t>
            </a:r>
            <a:r>
              <a:rPr lang="tr-TR" sz="2800" b="1" dirty="0">
                <a:solidFill>
                  <a:srgbClr val="00B0F0"/>
                </a:solidFill>
              </a:rPr>
              <a:t>bir kısım su buharlaşarak </a:t>
            </a:r>
            <a:r>
              <a:rPr lang="tr-TR" sz="2800" b="1" dirty="0"/>
              <a:t>uzaklaşmaktadır.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Kararlı bir prosesin </a:t>
            </a:r>
            <a:r>
              <a:rPr lang="tr-TR" sz="2800" b="1" dirty="0"/>
              <a:t>gerçekleştiği bu sistemde, sisteme giren domates </a:t>
            </a:r>
            <a:r>
              <a:rPr lang="tr-TR" sz="2800" b="1" dirty="0" err="1">
                <a:solidFill>
                  <a:srgbClr val="FF0000"/>
                </a:solidFill>
              </a:rPr>
              <a:t>pulpunun</a:t>
            </a:r>
            <a:r>
              <a:rPr lang="tr-TR" sz="2800" b="1" dirty="0">
                <a:solidFill>
                  <a:srgbClr val="FF0000"/>
                </a:solidFill>
              </a:rPr>
              <a:t> kütlesi </a:t>
            </a:r>
            <a:r>
              <a:rPr lang="tr-TR" sz="2800" b="1" dirty="0"/>
              <a:t>(P), </a:t>
            </a:r>
            <a:r>
              <a:rPr lang="tr-TR" sz="2800" b="1" dirty="0">
                <a:solidFill>
                  <a:srgbClr val="00B0F0"/>
                </a:solidFill>
              </a:rPr>
              <a:t>buharlaşan suyun kütlesi </a:t>
            </a:r>
            <a:r>
              <a:rPr lang="tr-TR" sz="2800" b="1" dirty="0"/>
              <a:t>(S) ve </a:t>
            </a:r>
            <a:r>
              <a:rPr lang="tr-TR" sz="2800" b="1" dirty="0">
                <a:solidFill>
                  <a:srgbClr val="00B050"/>
                </a:solidFill>
              </a:rPr>
              <a:t>salçanın kütlesi </a:t>
            </a:r>
            <a:r>
              <a:rPr lang="tr-TR" sz="2800" b="1" dirty="0"/>
              <a:t>(K) ile simgelenirse, sistemdeki toplam kütle dengesini tanımlayan eşitliği oluşturunuz.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Örnek 3.2 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37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Çözüm</a:t>
            </a:r>
            <a:endParaRPr lang="tr-TR" sz="3000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 çözümüne ilişkin madde akış diyagramı Şekil 3.3'te gösterilmiştir.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Şekil 3.3 Örnek 3.2'ye ilişkin akış diyagramı </a:t>
            </a:r>
          </a:p>
        </p:txBody>
      </p:sp>
      <p:sp>
        <p:nvSpPr>
          <p:cNvPr id="8" name="Rectangle 7"/>
          <p:cNvSpPr/>
          <p:nvPr/>
        </p:nvSpPr>
        <p:spPr>
          <a:xfrm>
            <a:off x="5518348" y="4653136"/>
            <a:ext cx="2232248" cy="10708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Evaporatör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76676" y="4678382"/>
            <a:ext cx="1944216" cy="10586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C00000"/>
                </a:solidFill>
              </a:rPr>
              <a:t>Salça, K </a:t>
            </a:r>
          </a:p>
        </p:txBody>
      </p:sp>
      <p:cxnSp>
        <p:nvCxnSpPr>
          <p:cNvPr id="10" name="Straight Arrow Connector 9"/>
          <p:cNvCxnSpPr>
            <a:stCxn id="8" idx="0"/>
            <a:endCxn id="11" idx="2"/>
          </p:cNvCxnSpPr>
          <p:nvPr/>
        </p:nvCxnSpPr>
        <p:spPr>
          <a:xfrm flipV="1">
            <a:off x="6634472" y="3983052"/>
            <a:ext cx="0" cy="6700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897102" y="3191956"/>
            <a:ext cx="1474739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Su, S </a:t>
            </a:r>
          </a:p>
        </p:txBody>
      </p:sp>
      <p:cxnSp>
        <p:nvCxnSpPr>
          <p:cNvPr id="12" name="Straight Arrow Connector 11"/>
          <p:cNvCxnSpPr>
            <a:cxnSpLocks/>
            <a:endCxn id="9" idx="1"/>
          </p:cNvCxnSpPr>
          <p:nvPr/>
        </p:nvCxnSpPr>
        <p:spPr>
          <a:xfrm>
            <a:off x="7750596" y="5207683"/>
            <a:ext cx="526080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8" idx="1"/>
          </p:cNvCxnSpPr>
          <p:nvPr/>
        </p:nvCxnSpPr>
        <p:spPr>
          <a:xfrm flipV="1">
            <a:off x="4762753" y="5188564"/>
            <a:ext cx="755595" cy="8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485900" y="4797649"/>
            <a:ext cx="3276853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Domates </a:t>
            </a:r>
            <a:r>
              <a:rPr lang="tr-TR" sz="2800" b="1" dirty="0" err="1">
                <a:solidFill>
                  <a:srgbClr val="FF0000"/>
                </a:solidFill>
              </a:rPr>
              <a:t>pulpu</a:t>
            </a:r>
            <a:r>
              <a:rPr lang="tr-TR" sz="2800" b="1" dirty="0">
                <a:solidFill>
                  <a:srgbClr val="FF0000"/>
                </a:solidFill>
              </a:rPr>
              <a:t>, P </a:t>
            </a:r>
          </a:p>
        </p:txBody>
      </p:sp>
    </p:spTree>
    <p:extLst>
      <p:ext uri="{BB962C8B-B14F-4D97-AF65-F5344CB8AC3E}">
        <p14:creationId xmlns:p14="http://schemas.microsoft.com/office/powerpoint/2010/main" val="68676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Hazırlanan bu diyagramdan ve </a:t>
            </a:r>
            <a:r>
              <a:rPr lang="tr-TR" sz="2800" b="1" dirty="0">
                <a:solidFill>
                  <a:srgbClr val="FF0000"/>
                </a:solidFill>
              </a:rPr>
              <a:t>kütle dengesi </a:t>
            </a:r>
            <a:r>
              <a:rPr lang="tr-TR" sz="2800" b="1" dirty="0"/>
              <a:t>için daha önce verilen genel eşitlikten (3.1 </a:t>
            </a:r>
            <a:r>
              <a:rPr lang="tr-TR" sz="2800" b="1" dirty="0" err="1"/>
              <a:t>No'lu</a:t>
            </a:r>
            <a:r>
              <a:rPr lang="tr-TR" sz="2800" b="1" dirty="0"/>
              <a:t> eşitlik) yararlanılarak, toplam kütle dengesi aşağıdaki gibi oluşturulur.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P = S + K + Birikim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Kararlı proseslerde, "</a:t>
            </a:r>
            <a:r>
              <a:rPr lang="tr-TR" sz="2800" b="1" dirty="0">
                <a:solidFill>
                  <a:srgbClr val="FF0000"/>
                </a:solidFill>
              </a:rPr>
              <a:t>Birikim = 0</a:t>
            </a:r>
            <a:r>
              <a:rPr lang="tr-TR" sz="2800" b="1" dirty="0"/>
              <a:t>" olduğundan :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>
                <a:solidFill>
                  <a:srgbClr val="FF0000"/>
                </a:solidFill>
              </a:rPr>
              <a:t>P = S + K </a:t>
            </a:r>
            <a:r>
              <a:rPr lang="tr-TR" sz="2800" b="1" dirty="0"/>
              <a:t>eşitliği elde edilir. , </a:t>
            </a:r>
          </a:p>
        </p:txBody>
      </p:sp>
    </p:spTree>
    <p:extLst>
      <p:ext uri="{BB962C8B-B14F-4D97-AF65-F5344CB8AC3E}">
        <p14:creationId xmlns:p14="http://schemas.microsoft.com/office/powerpoint/2010/main" val="1833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Örnek 3.3</a:t>
            </a:r>
            <a:endParaRPr lang="tr-TR" sz="3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Bir kurutucu</a:t>
            </a:r>
            <a:r>
              <a:rPr lang="tr-TR" sz="2800" b="1" dirty="0"/>
              <a:t>, "W kg/</a:t>
            </a:r>
            <a:r>
              <a:rPr lang="tr-TR" sz="2800" b="1" dirty="0" err="1"/>
              <a:t>dak</a:t>
            </a:r>
            <a:r>
              <a:rPr lang="tr-TR" sz="2800" b="1" dirty="0"/>
              <a:t>" yaş madde ve "A kg/</a:t>
            </a:r>
            <a:r>
              <a:rPr lang="tr-TR" sz="2800" b="1" dirty="0" err="1"/>
              <a:t>dak</a:t>
            </a:r>
            <a:r>
              <a:rPr lang="tr-TR" sz="2800" b="1" dirty="0"/>
              <a:t>" sıcak hava ile beslenmekte ve kurutulmuş madde sistemi "D kg/</a:t>
            </a:r>
            <a:r>
              <a:rPr lang="tr-TR" sz="2800" b="1" dirty="0" err="1"/>
              <a:t>dak</a:t>
            </a:r>
            <a:r>
              <a:rPr lang="tr-TR" sz="2800" b="1" dirty="0"/>
              <a:t>" miktarda terk etmektedir.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verilere göre sistemi tanımlayan diyagramı çiziniz ve toplam kütle denkliğine ilişkin eşitliği oluşturunuz. </a:t>
            </a:r>
          </a:p>
        </p:txBody>
      </p:sp>
    </p:spTree>
    <p:extLst>
      <p:ext uri="{BB962C8B-B14F-4D97-AF65-F5344CB8AC3E}">
        <p14:creationId xmlns:p14="http://schemas.microsoft.com/office/powerpoint/2010/main" val="67412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Çözüm</a:t>
            </a:r>
            <a:endParaRPr lang="tr-TR" sz="3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Örnek, kurutulmak üzere yaş bir madde ile bunun kurumasını sağlamak üzere sıcak havanın girdiği ve kurumuş maddenin çıktığı bir sistemi tanımlamaktadır.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Kuşkusuz, </a:t>
            </a:r>
            <a:r>
              <a:rPr lang="tr-TR" sz="2800" b="1" dirty="0">
                <a:solidFill>
                  <a:srgbClr val="FF0000"/>
                </a:solidFill>
              </a:rPr>
              <a:t>sistemden</a:t>
            </a:r>
            <a:r>
              <a:rPr lang="tr-TR" sz="2800" b="1" dirty="0"/>
              <a:t> ayrıca, giren hava ve bu </a:t>
            </a:r>
            <a:r>
              <a:rPr lang="tr-TR" sz="2800" b="1" dirty="0">
                <a:solidFill>
                  <a:srgbClr val="FF0000"/>
                </a:solidFill>
              </a:rPr>
              <a:t>havanın yüklendiği su da çıkmaktadır. </a:t>
            </a:r>
          </a:p>
        </p:txBody>
      </p:sp>
    </p:spTree>
    <p:extLst>
      <p:ext uri="{BB962C8B-B14F-4D97-AF65-F5344CB8AC3E}">
        <p14:creationId xmlns:p14="http://schemas.microsoft.com/office/powerpoint/2010/main" val="308083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Kurutulan maddeden </a:t>
            </a:r>
            <a:r>
              <a:rPr lang="tr-TR" sz="2800" b="1" dirty="0">
                <a:solidFill>
                  <a:srgbClr val="FF0000"/>
                </a:solidFill>
              </a:rPr>
              <a:t>uzaklaşan suyun</a:t>
            </a:r>
            <a:r>
              <a:rPr lang="tr-TR" sz="2800" b="1" dirty="0"/>
              <a:t>, giren havaya buhar olarak taşındığı ve </a:t>
            </a:r>
            <a:r>
              <a:rPr lang="tr-TR" sz="2800" b="1" dirty="0">
                <a:solidFill>
                  <a:srgbClr val="FF0000"/>
                </a:solidFill>
              </a:rPr>
              <a:t>hava ile beraber </a:t>
            </a:r>
            <a:r>
              <a:rPr lang="tr-TR" sz="2800" b="1" dirty="0"/>
              <a:t>sistemi </a:t>
            </a:r>
            <a:r>
              <a:rPr lang="tr-TR" sz="2800" b="1" dirty="0">
                <a:solidFill>
                  <a:srgbClr val="FF0000"/>
                </a:solidFill>
              </a:rPr>
              <a:t>terk ettiği</a:t>
            </a:r>
            <a:r>
              <a:rPr lang="tr-TR" sz="2800" b="1" dirty="0"/>
              <a:t> hususu bir kurutucunun temel işlevi olduğundan, problemde ayrıca değinilmemiştir. </a:t>
            </a:r>
          </a:p>
        </p:txBody>
      </p:sp>
    </p:spTree>
    <p:extLst>
      <p:ext uri="{BB962C8B-B14F-4D97-AF65-F5344CB8AC3E}">
        <p14:creationId xmlns:p14="http://schemas.microsoft.com/office/powerpoint/2010/main" val="256502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Kütle dengesi hesaplamalarında buna benzer temel yasa ve olaylara değinilmemekte, ancak bunlardan ilgili olanların çözümde dikkate alınmak zorunluluğu bulunmaktadır.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 çözümüne ilişkin madde akış diyagramı Şekil 3.4'te gösterilmiştir. </a:t>
            </a:r>
          </a:p>
        </p:txBody>
      </p:sp>
    </p:spTree>
    <p:extLst>
      <p:ext uri="{BB962C8B-B14F-4D97-AF65-F5344CB8AC3E}">
        <p14:creationId xmlns:p14="http://schemas.microsoft.com/office/powerpoint/2010/main" val="267061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/>
              <a:t>3.1 KÜTLE DENKLİĞİNE İLİŞKİN GENEL İLKELER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Kütle denkliğine dayalı hesaplamaların ilkesi, </a:t>
            </a:r>
            <a:r>
              <a:rPr lang="tr-TR" sz="2800" b="1" dirty="0">
                <a:solidFill>
                  <a:srgbClr val="FF0000"/>
                </a:solidFill>
              </a:rPr>
              <a:t>maddenin varken yok olmadığı veya yokken var olmadığı </a:t>
            </a:r>
            <a:r>
              <a:rPr lang="tr-TR" sz="2800" b="1" dirty="0"/>
              <a:t>şeklinde tanımlanan "</a:t>
            </a:r>
            <a:r>
              <a:rPr lang="tr-TR" sz="2800" b="1" dirty="0">
                <a:solidFill>
                  <a:srgbClr val="FF0000"/>
                </a:solidFill>
              </a:rPr>
              <a:t>maddenin sakınımı</a:t>
            </a:r>
            <a:r>
              <a:rPr lang="tr-TR" sz="2800" b="1" dirty="0"/>
              <a:t>" yasasına dayanmaktadır.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Buna göre; bir sistemde sisteme giren ve çıkan maddeler birbirine eşittir. </a:t>
            </a:r>
          </a:p>
        </p:txBody>
      </p:sp>
    </p:spTree>
    <p:extLst>
      <p:ext uri="{BB962C8B-B14F-4D97-AF65-F5344CB8AC3E}">
        <p14:creationId xmlns:p14="http://schemas.microsoft.com/office/powerpoint/2010/main" val="54605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 çözümüne ilişkin madde akış diyagramı Şekil 3.4'te gösterilmiştir.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</p:txBody>
      </p:sp>
      <p:sp>
        <p:nvSpPr>
          <p:cNvPr id="2" name="Rectangle 1"/>
          <p:cNvSpPr/>
          <p:nvPr/>
        </p:nvSpPr>
        <p:spPr>
          <a:xfrm>
            <a:off x="5187874" y="1196752"/>
            <a:ext cx="3426818" cy="3972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solidFill>
                  <a:srgbClr val="00B0F0"/>
                </a:solidFill>
              </a:rPr>
              <a:t>Su (buhar) 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2364" y="1423368"/>
            <a:ext cx="2448272" cy="12961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Hava</a:t>
            </a:r>
          </a:p>
        </p:txBody>
      </p:sp>
      <p:sp>
        <p:nvSpPr>
          <p:cNvPr id="6" name="Rectangle 5"/>
          <p:cNvSpPr/>
          <p:nvPr/>
        </p:nvSpPr>
        <p:spPr>
          <a:xfrm>
            <a:off x="5590356" y="3620108"/>
            <a:ext cx="2592288" cy="12961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solidFill>
                  <a:srgbClr val="00B050"/>
                </a:solidFill>
              </a:rPr>
              <a:t>Kuruyan madde </a:t>
            </a:r>
          </a:p>
        </p:txBody>
      </p:sp>
      <p:cxnSp>
        <p:nvCxnSpPr>
          <p:cNvPr id="5" name="Straight Arrow Connector 4"/>
          <p:cNvCxnSpPr>
            <a:stCxn id="6" idx="0"/>
            <a:endCxn id="3" idx="2"/>
          </p:cNvCxnSpPr>
          <p:nvPr/>
        </p:nvCxnSpPr>
        <p:spPr>
          <a:xfrm flipV="1">
            <a:off x="6886500" y="2719512"/>
            <a:ext cx="0" cy="90059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900103" y="2045808"/>
            <a:ext cx="2307042" cy="603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60000"/>
              </a:lnSpc>
              <a:spcBef>
                <a:spcPts val="0"/>
              </a:spcBef>
            </a:pPr>
            <a:r>
              <a:rPr lang="tr-TR" dirty="0"/>
              <a:t>Sıcak hava, A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020021" y="2089848"/>
            <a:ext cx="264234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854699" y="3692432"/>
            <a:ext cx="2454518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dirty="0"/>
              <a:t>Yaş madde, W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948013" y="4268180"/>
            <a:ext cx="264234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8662948" y="2036248"/>
            <a:ext cx="2400016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dirty="0"/>
              <a:t>Nemli Ilık hava 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8110636" y="2045808"/>
            <a:ext cx="264234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587585" y="3693198"/>
            <a:ext cx="3036409" cy="603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dirty="0"/>
              <a:t>Kurumuş madde, D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8182644" y="4270108"/>
            <a:ext cx="264234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203267" y="5418066"/>
            <a:ext cx="9073008" cy="1274195"/>
          </a:xfrm>
          <a:prstGeom prst="rect">
            <a:avLst/>
          </a:prstGeom>
          <a:solidFill>
            <a:srgbClr val="FFCC00"/>
          </a:solidFill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b="1" dirty="0"/>
              <a:t>Şekil 3.4 Sıcak hava kurutucu sistemlerinde sisteme akış ve sistemden dışarı akışa ilişkin Örnek 3.3'e ait diyagram </a:t>
            </a:r>
          </a:p>
        </p:txBody>
      </p:sp>
    </p:spTree>
    <p:extLst>
      <p:ext uri="{BB962C8B-B14F-4D97-AF65-F5344CB8AC3E}">
        <p14:creationId xmlns:p14="http://schemas.microsoft.com/office/powerpoint/2010/main" val="174076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08712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Şekil 3.4'te verilen bu diyagramda görüldüğü gibi, bir sınır hattı içine alınmış olan bu kurutucu sistemde, birisi hava ile ilgili, diğeri kuruyan madde ile ilgili iki alt sistem yer almaktadır.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Tüm kurutucu sisteme göre </a:t>
            </a:r>
            <a:r>
              <a:rPr lang="tr-TR" sz="2800" b="1" dirty="0">
                <a:solidFill>
                  <a:srgbClr val="FF0000"/>
                </a:solidFill>
              </a:rPr>
              <a:t>toplam kütle denkliği </a:t>
            </a:r>
            <a:r>
              <a:rPr lang="tr-TR" sz="2800" b="1" dirty="0"/>
              <a:t>: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W + A = Nemli ılık hava + D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Hava alt sisteminde kütle dengesi :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A + Su = Nemli ılık hava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Kuruyan madde alt sisteminde kütle dengesi :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W = Su + D </a:t>
            </a:r>
          </a:p>
        </p:txBody>
      </p:sp>
    </p:spTree>
    <p:extLst>
      <p:ext uri="{BB962C8B-B14F-4D97-AF65-F5344CB8AC3E}">
        <p14:creationId xmlns:p14="http://schemas.microsoft.com/office/powerpoint/2010/main" val="290641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Örnek 3.4</a:t>
            </a:r>
            <a:endParaRPr lang="tr-TR" sz="3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 err="1"/>
              <a:t>Turunçgil</a:t>
            </a:r>
            <a:r>
              <a:rPr lang="tr-TR" sz="2800" b="1" dirty="0"/>
              <a:t> işleyen bir meyve suyu fabrikasında üretilen doğal portakal suyu, bir </a:t>
            </a:r>
            <a:r>
              <a:rPr lang="tr-TR" sz="2800" b="1" dirty="0" err="1"/>
              <a:t>evaporatörde</a:t>
            </a:r>
            <a:r>
              <a:rPr lang="tr-TR" sz="2800" b="1" dirty="0"/>
              <a:t> bir kısım suyu (W) buharlaştırılarak 68°Bx derecesine kadar konsantre (C</a:t>
            </a:r>
            <a:r>
              <a:rPr lang="tr-TR" sz="2800" b="1" baseline="-25000" dirty="0"/>
              <a:t>68</a:t>
            </a:r>
            <a:r>
              <a:rPr lang="tr-TR" sz="2800" b="1" dirty="0"/>
              <a:t>)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341392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Böyle bir portakal suyu konsantresinin aroması çok zayıf olduğundan, buna üretilmekte olan doğal taze portakal suyu ilave edilerek </a:t>
            </a:r>
            <a:r>
              <a:rPr lang="tr-TR" sz="2800" b="1" dirty="0" err="1"/>
              <a:t>briksi</a:t>
            </a:r>
            <a:r>
              <a:rPr lang="tr-TR" sz="2800" b="1" dirty="0"/>
              <a:t> düşürülmek suretiyle 45°Bx derecesinde, daha zengin aromalı konsantre elde edilmektedir.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konsantre ise, zorunlu olarak dondurularak muhafaza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268501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"</a:t>
            </a:r>
            <a:r>
              <a:rPr lang="tr-TR" sz="2800" b="1" dirty="0" err="1">
                <a:solidFill>
                  <a:srgbClr val="FF0000"/>
                </a:solidFill>
              </a:rPr>
              <a:t>Cut-back</a:t>
            </a:r>
            <a:r>
              <a:rPr lang="tr-TR" sz="2800" b="1" dirty="0"/>
              <a:t>" denilen bu işlemin uygulandığı sistemi tanımlayan diyagramı çiziniz.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Ayrıca, ana sisteme ve mümkün olan tüm alt sistemlere ait kütle denkliklerine ilişkin eşitlikleri oluşturunuz. </a:t>
            </a:r>
          </a:p>
        </p:txBody>
      </p:sp>
    </p:spTree>
    <p:extLst>
      <p:ext uri="{BB962C8B-B14F-4D97-AF65-F5344CB8AC3E}">
        <p14:creationId xmlns:p14="http://schemas.microsoft.com/office/powerpoint/2010/main" val="208741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Çözüm</a:t>
            </a:r>
            <a:endParaRPr lang="tr-TR" sz="3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 çözümüne ilişkin madde akış diyagramı Şekil 3.51e gösterilmiştir. </a:t>
            </a:r>
          </a:p>
        </p:txBody>
      </p:sp>
      <p:sp>
        <p:nvSpPr>
          <p:cNvPr id="4" name="Rectangle 3"/>
          <p:cNvSpPr/>
          <p:nvPr/>
        </p:nvSpPr>
        <p:spPr>
          <a:xfrm>
            <a:off x="2140410" y="3861048"/>
            <a:ext cx="7956884" cy="2088232"/>
          </a:xfrm>
          <a:prstGeom prst="rect">
            <a:avLst/>
          </a:prstGeom>
          <a:solidFill>
            <a:schemeClr val="bg1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2529527" y="4170596"/>
            <a:ext cx="1443254" cy="1070855"/>
          </a:xfrm>
          <a:prstGeom prst="rect">
            <a:avLst/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Dağıtıcı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037370" y="4703235"/>
            <a:ext cx="526080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5" idx="1"/>
          </p:cNvCxnSpPr>
          <p:nvPr/>
        </p:nvCxnSpPr>
        <p:spPr>
          <a:xfrm flipV="1">
            <a:off x="1773932" y="4706024"/>
            <a:ext cx="755595" cy="8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807451" y="4174325"/>
            <a:ext cx="1944216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Karıştırıcı</a:t>
            </a:r>
          </a:p>
        </p:txBody>
      </p:sp>
      <p:cxnSp>
        <p:nvCxnSpPr>
          <p:cNvPr id="12" name="Straight Arrow Connector 11"/>
          <p:cNvCxnSpPr>
            <a:stCxn id="11" idx="3"/>
            <a:endCxn id="15" idx="1"/>
          </p:cNvCxnSpPr>
          <p:nvPr/>
        </p:nvCxnSpPr>
        <p:spPr>
          <a:xfrm>
            <a:off x="9751667" y="4714385"/>
            <a:ext cx="540383" cy="107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0292050" y="4329595"/>
            <a:ext cx="1639236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45 °</a:t>
            </a:r>
            <a:r>
              <a:rPr lang="tr-TR" dirty="0" err="1">
                <a:solidFill>
                  <a:schemeClr val="tx1"/>
                </a:solidFill>
              </a:rPr>
              <a:t>Bx</a:t>
            </a:r>
            <a:r>
              <a:rPr lang="tr-TR" dirty="0">
                <a:solidFill>
                  <a:schemeClr val="tx1"/>
                </a:solidFill>
              </a:rPr>
              <a:t> konsantre C</a:t>
            </a:r>
            <a:r>
              <a:rPr lang="tr-TR" baseline="-25000" dirty="0">
                <a:solidFill>
                  <a:schemeClr val="tx1"/>
                </a:solidFill>
              </a:rPr>
              <a:t>45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5776814" y="3501805"/>
            <a:ext cx="0" cy="5752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67916" y="4318837"/>
            <a:ext cx="1577738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Doğal Portakal suyu, P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44284" y="3104120"/>
            <a:ext cx="1465059" cy="435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Su, W</a:t>
            </a:r>
          </a:p>
        </p:txBody>
      </p:sp>
      <p:cxnSp>
        <p:nvCxnSpPr>
          <p:cNvPr id="21" name="Straight Arrow Connector 20"/>
          <p:cNvCxnSpPr>
            <a:endCxn id="22" idx="1"/>
          </p:cNvCxnSpPr>
          <p:nvPr/>
        </p:nvCxnSpPr>
        <p:spPr>
          <a:xfrm>
            <a:off x="6886957" y="4725143"/>
            <a:ext cx="762065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7649022" y="4077072"/>
            <a:ext cx="2304256" cy="1296144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25" name="Rectangle 24"/>
          <p:cNvSpPr/>
          <p:nvPr/>
        </p:nvSpPr>
        <p:spPr>
          <a:xfrm>
            <a:off x="4741130" y="4174325"/>
            <a:ext cx="1944216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Evaporatör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82701" y="4077072"/>
            <a:ext cx="2304256" cy="1296144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30" name="Rectangle 29"/>
          <p:cNvSpPr/>
          <p:nvPr/>
        </p:nvSpPr>
        <p:spPr>
          <a:xfrm>
            <a:off x="3539249" y="4223326"/>
            <a:ext cx="1465059" cy="435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44003" y="4199862"/>
            <a:ext cx="1465059" cy="435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1400" dirty="0">
                <a:solidFill>
                  <a:schemeClr val="tx1"/>
                </a:solidFill>
              </a:rPr>
              <a:t>C68</a:t>
            </a:r>
            <a:r>
              <a:rPr lang="tr-TR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°Bx</a:t>
            </a:r>
          </a:p>
          <a:p>
            <a:pPr algn="ctr"/>
            <a:r>
              <a:rPr lang="tr-TR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Konsantre</a:t>
            </a:r>
            <a:endParaRPr lang="tr-TR" sz="1400" dirty="0">
              <a:solidFill>
                <a:schemeClr val="tx1"/>
              </a:solidFill>
            </a:endParaRPr>
          </a:p>
        </p:txBody>
      </p:sp>
      <p:cxnSp>
        <p:nvCxnSpPr>
          <p:cNvPr id="42" name="Elbow Connector 41"/>
          <p:cNvCxnSpPr>
            <a:stCxn id="5" idx="2"/>
          </p:cNvCxnSpPr>
          <p:nvPr/>
        </p:nvCxnSpPr>
        <p:spPr>
          <a:xfrm rot="16200000" flipH="1">
            <a:off x="5903045" y="2589560"/>
            <a:ext cx="491805" cy="5795586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 rot="5400000" flipH="1" flipV="1">
            <a:off x="8844424" y="5533178"/>
            <a:ext cx="404633" cy="1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5214645" y="5354861"/>
            <a:ext cx="1465059" cy="435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953915" y="5974817"/>
            <a:ext cx="6524873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tr-TR" b="1" dirty="0"/>
              <a:t>Şekil 3.5 "Yarı konsantre" üretimine ilişkin (Örnek 3.4) madde akış diyagramı </a:t>
            </a:r>
          </a:p>
        </p:txBody>
      </p:sp>
    </p:spTree>
    <p:extLst>
      <p:ext uri="{BB962C8B-B14F-4D97-AF65-F5344CB8AC3E}">
        <p14:creationId xmlns:p14="http://schemas.microsoft.com/office/powerpoint/2010/main" val="55779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Doğal portakal suyunun bir kısmı, </a:t>
            </a:r>
            <a:r>
              <a:rPr lang="tr-TR" sz="2800" b="1" dirty="0" err="1"/>
              <a:t>evaporatörde</a:t>
            </a:r>
            <a:r>
              <a:rPr lang="tr-TR" sz="2800" b="1" dirty="0"/>
              <a:t> konsantre haline getirilmekte, bir kısmı (A) ise bir karıştırıcıda bu konsantre ile karıştırılmaktadır.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nedenle, bu işlemlerin gerçekleştirildiği sisteme giren toplam portakal suyunun (P), sanki bir alt sistem yardımıyla, (E) ve (A) olmak üzere iki kısma ayrıldığı varsayılmıştır. </a:t>
            </a:r>
          </a:p>
        </p:txBody>
      </p:sp>
    </p:spTree>
    <p:extLst>
      <p:ext uri="{BB962C8B-B14F-4D97-AF65-F5344CB8AC3E}">
        <p14:creationId xmlns:p14="http://schemas.microsoft.com/office/powerpoint/2010/main" val="123699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Böylece genel sistem, </a:t>
            </a:r>
            <a:r>
              <a:rPr lang="tr-TR" sz="2800" b="1" dirty="0">
                <a:solidFill>
                  <a:srgbClr val="FF0000"/>
                </a:solidFill>
              </a:rPr>
              <a:t>3 alt sistemi </a:t>
            </a:r>
            <a:r>
              <a:rPr lang="tr-TR" sz="2800" b="1" dirty="0"/>
              <a:t>kapsayarak eksiksiz bir diyagram halinde ortaya çıkmış bulunmaktadır.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diyagramdan yararlanılarak, toplam kütle dengesi ve alt sistemlere ait kütle dengesinin eşitlikleri düzenlenebilir.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Buna göre;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Toplam kütle dengesi : 	P = W + C</a:t>
            </a:r>
            <a:r>
              <a:rPr lang="tr-TR" sz="2800" b="1" baseline="-25000" dirty="0"/>
              <a:t>45</a:t>
            </a:r>
            <a:r>
              <a:rPr lang="tr-TR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850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Alt sistemlerde kütle dengesi :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Dağıtıcıda :  	P = E + A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 err="1"/>
              <a:t>Evaporatörde</a:t>
            </a:r>
            <a:r>
              <a:rPr lang="tr-TR" sz="2800" b="1" dirty="0"/>
              <a:t> : 	E = W + C</a:t>
            </a:r>
            <a:r>
              <a:rPr lang="tr-TR" sz="2800" b="1" baseline="-25000" dirty="0"/>
              <a:t>68</a:t>
            </a:r>
            <a:r>
              <a:rPr lang="tr-TR" sz="2800" b="1" dirty="0"/>
              <a:t>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Karıştırıcıda : 	C</a:t>
            </a:r>
            <a:r>
              <a:rPr lang="tr-TR" sz="2800" b="1" baseline="-25000" dirty="0"/>
              <a:t>68</a:t>
            </a:r>
            <a:r>
              <a:rPr lang="tr-TR" sz="2800" b="1" dirty="0"/>
              <a:t> + A = C</a:t>
            </a:r>
            <a:r>
              <a:rPr lang="tr-TR" sz="2800" b="1" baseline="-25000" dirty="0"/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427588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Ödev</a:t>
            </a:r>
            <a:endParaRPr lang="tr-TR" sz="3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Bir Gıda işleminin Proses Akış Diyagramlarını oluşturunuz</a:t>
            </a:r>
            <a:br>
              <a:rPr lang="tr-TR" sz="2800" dirty="0"/>
            </a:b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194026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32656"/>
            <a:ext cx="10377703" cy="6336704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Sisteme akış </a:t>
            </a:r>
            <a:r>
              <a:rPr lang="tr-TR" sz="2800" b="1" dirty="0"/>
              <a:t>= </a:t>
            </a:r>
            <a:r>
              <a:rPr lang="tr-TR" sz="2800" b="1" dirty="0">
                <a:solidFill>
                  <a:srgbClr val="00B050"/>
                </a:solidFill>
              </a:rPr>
              <a:t>sistemden dışarı akış </a:t>
            </a:r>
            <a:r>
              <a:rPr lang="tr-TR" sz="2800" b="1" dirty="0"/>
              <a:t>+ </a:t>
            </a:r>
            <a:r>
              <a:rPr lang="tr-TR" sz="2800" b="1" dirty="0">
                <a:solidFill>
                  <a:srgbClr val="00B0F0"/>
                </a:solidFill>
              </a:rPr>
              <a:t>sistemde birikim </a:t>
            </a:r>
            <a:r>
              <a:rPr lang="tr-TR" sz="2800" b="1" dirty="0"/>
              <a:t>(3.1)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b="1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b="1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Sisteme giren ve çıkan madde miktarı değişmemekle birlikte, bu maddelerin </a:t>
            </a:r>
            <a:r>
              <a:rPr lang="tr-TR" sz="2800" b="1" dirty="0">
                <a:solidFill>
                  <a:srgbClr val="FF0000"/>
                </a:solidFill>
              </a:rPr>
              <a:t>kompozisyonu değişebilmek</a:t>
            </a:r>
            <a:r>
              <a:rPr lang="tr-TR" sz="2800" b="1" dirty="0"/>
              <a:t>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 bir prosesin gerçekleştiği </a:t>
            </a:r>
            <a:r>
              <a:rPr lang="tr-TR" sz="2800" b="1" dirty="0">
                <a:solidFill>
                  <a:srgbClr val="FF0000"/>
                </a:solidFill>
              </a:rPr>
              <a:t>sistemde birikim = 0 </a:t>
            </a:r>
            <a:r>
              <a:rPr lang="tr-TR" sz="2800" b="1" dirty="0"/>
              <a:t>ise, bu takdirde, "</a:t>
            </a:r>
            <a:r>
              <a:rPr lang="tr-TR" sz="2800" b="1" dirty="0">
                <a:solidFill>
                  <a:srgbClr val="FF0000"/>
                </a:solidFill>
              </a:rPr>
              <a:t>sisteme giren maddeler </a:t>
            </a:r>
            <a:r>
              <a:rPr lang="tr-TR" sz="2800" b="1" dirty="0"/>
              <a:t>= </a:t>
            </a:r>
            <a:r>
              <a:rPr lang="tr-TR" sz="2800" b="1" dirty="0">
                <a:solidFill>
                  <a:srgbClr val="00B0F0"/>
                </a:solidFill>
              </a:rPr>
              <a:t>sistemi terk eden </a:t>
            </a:r>
            <a:r>
              <a:rPr lang="tr-TR" sz="2800" b="1" dirty="0"/>
              <a:t>maddeler" </a:t>
            </a:r>
            <a:r>
              <a:rPr lang="tr-TR" sz="2800" b="1" dirty="0" err="1"/>
              <a:t>dir</a:t>
            </a:r>
            <a:r>
              <a:rPr lang="tr-TR" sz="2800" b="1" dirty="0"/>
              <a:t>.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294212" y="1268760"/>
            <a:ext cx="3456384" cy="1224136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-- Sistemde birikim</a:t>
            </a:r>
            <a:endParaRPr lang="tr-TR" b="1" dirty="0"/>
          </a:p>
        </p:txBody>
      </p:sp>
      <p:sp>
        <p:nvSpPr>
          <p:cNvPr id="3" name="Right Arrow 2"/>
          <p:cNvSpPr/>
          <p:nvPr/>
        </p:nvSpPr>
        <p:spPr>
          <a:xfrm>
            <a:off x="1845940" y="1376772"/>
            <a:ext cx="2448272" cy="100811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Giren </a:t>
            </a:r>
            <a:endParaRPr lang="tr-TR" b="1" dirty="0"/>
          </a:p>
        </p:txBody>
      </p:sp>
      <p:sp>
        <p:nvSpPr>
          <p:cNvPr id="6" name="Right Arrow 5"/>
          <p:cNvSpPr/>
          <p:nvPr/>
        </p:nvSpPr>
        <p:spPr>
          <a:xfrm>
            <a:off x="7761977" y="1376772"/>
            <a:ext cx="2448272" cy="100811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b="1" dirty="0"/>
              <a:t>= Çıkan</a:t>
            </a:r>
          </a:p>
        </p:txBody>
      </p:sp>
    </p:spTree>
    <p:extLst>
      <p:ext uri="{BB962C8B-B14F-4D97-AF65-F5344CB8AC3E}">
        <p14:creationId xmlns:p14="http://schemas.microsoft.com/office/powerpoint/2010/main" val="148708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Birikimin sıfıra eşit olduğu işlemlere "</a:t>
            </a:r>
            <a:r>
              <a:rPr lang="tr-TR" sz="2800" b="1" dirty="0">
                <a:solidFill>
                  <a:srgbClr val="FF0000"/>
                </a:solidFill>
              </a:rPr>
              <a:t>yatışkın </a:t>
            </a:r>
            <a:r>
              <a:rPr lang="tr-TR" sz="2800" b="1">
                <a:solidFill>
                  <a:srgbClr val="FF0000"/>
                </a:solidFill>
              </a:rPr>
              <a:t>(kararlılık</a:t>
            </a:r>
            <a:r>
              <a:rPr lang="tr-TR" sz="2800" b="1" dirty="0">
                <a:solidFill>
                  <a:srgbClr val="FF0000"/>
                </a:solidFill>
              </a:rPr>
              <a:t>) prosesler</a:t>
            </a:r>
            <a:r>
              <a:rPr lang="tr-TR" sz="2800" b="1" dirty="0"/>
              <a:t>" denir.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 birikim sıfıra eşit değilse, </a:t>
            </a:r>
            <a:r>
              <a:rPr lang="tr-TR" sz="2800" b="1" dirty="0">
                <a:solidFill>
                  <a:srgbClr val="7030A0"/>
                </a:solidFill>
              </a:rPr>
              <a:t>sistemdeki maddelerin konsantrasyonu zaman içinde değişir</a:t>
            </a:r>
            <a:r>
              <a:rPr lang="tr-TR" sz="2800" b="1" dirty="0"/>
              <a:t>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Böyle işlemlere "</a:t>
            </a:r>
            <a:r>
              <a:rPr lang="tr-TR" sz="2800" b="1" dirty="0">
                <a:solidFill>
                  <a:srgbClr val="7030A0"/>
                </a:solidFill>
              </a:rPr>
              <a:t>yatışkın olmayan proses</a:t>
            </a:r>
            <a:r>
              <a:rPr lang="tr-TR" sz="2800" b="1" dirty="0"/>
              <a:t>" denir.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Birçok </a:t>
            </a:r>
            <a:r>
              <a:rPr lang="tr-TR" sz="2800" b="1" dirty="0">
                <a:solidFill>
                  <a:srgbClr val="FF0000"/>
                </a:solidFill>
              </a:rPr>
              <a:t>sürekli</a:t>
            </a:r>
            <a:r>
              <a:rPr lang="tr-TR" sz="2800" b="1" dirty="0"/>
              <a:t> (kesiksiz, </a:t>
            </a:r>
            <a:r>
              <a:rPr lang="tr-TR" sz="2800" b="1" dirty="0" err="1"/>
              <a:t>kontinü</a:t>
            </a:r>
            <a:r>
              <a:rPr lang="tr-TR" sz="2800" b="1" dirty="0"/>
              <a:t>) işlemlerde, başlangıç aşamasında kısa bir </a:t>
            </a:r>
            <a:r>
              <a:rPr lang="tr-TR" sz="2800" b="1" dirty="0">
                <a:solidFill>
                  <a:srgbClr val="FF0000"/>
                </a:solidFill>
              </a:rPr>
              <a:t>kararsızlık</a:t>
            </a:r>
            <a:r>
              <a:rPr lang="tr-TR" sz="2800" b="1" dirty="0"/>
              <a:t> dönemi vardır.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Ancak daha sonra tam bir </a:t>
            </a:r>
            <a:r>
              <a:rPr lang="tr-TR" sz="2800" b="1" dirty="0">
                <a:solidFill>
                  <a:srgbClr val="FF0000"/>
                </a:solidFill>
              </a:rPr>
              <a:t>kararlılık </a:t>
            </a:r>
            <a:r>
              <a:rPr lang="tr-TR" sz="2800" b="1" dirty="0"/>
              <a:t>başlar. </a:t>
            </a:r>
          </a:p>
        </p:txBody>
      </p:sp>
    </p:spTree>
    <p:extLst>
      <p:ext uri="{BB962C8B-B14F-4D97-AF65-F5344CB8AC3E}">
        <p14:creationId xmlns:p14="http://schemas.microsoft.com/office/powerpoint/2010/main" val="99111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509"/>
            <a:ext cx="10157354" cy="633685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Yani ilk başta, örneğin; s</a:t>
            </a:r>
            <a:r>
              <a:rPr lang="tr-TR" sz="2800" b="1" dirty="0">
                <a:solidFill>
                  <a:srgbClr val="FF0000"/>
                </a:solidFill>
              </a:rPr>
              <a:t>istemdeki bazı haznelerin dolmak zorunda oluşu</a:t>
            </a:r>
            <a:r>
              <a:rPr lang="tr-TR" sz="2800" b="1" dirty="0"/>
              <a:t>, bir birikim şeklinde görülür.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Fakat bu durum sona erince giren madde, sistemi aynı miktarda terk etmeye başlar.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611" y="3078435"/>
            <a:ext cx="523875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64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46364"/>
            <a:ext cx="10157354" cy="63229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Karşılaşılan bir sorunun çözümünde yararlanılacak kütle denkliğini oluşturmadan önce; yürütülecek işlemin bir </a:t>
            </a:r>
            <a:r>
              <a:rPr lang="tr-TR" sz="2800" b="1" dirty="0">
                <a:solidFill>
                  <a:srgbClr val="FF0000"/>
                </a:solidFill>
              </a:rPr>
              <a:t>diyagrama</a:t>
            </a:r>
            <a:r>
              <a:rPr lang="tr-TR" sz="2800" b="1" dirty="0"/>
              <a:t> aktarılarak, kütle denkliğinin hesaplanacağı </a:t>
            </a:r>
            <a:r>
              <a:rPr lang="tr-TR" sz="2800" b="1" dirty="0">
                <a:solidFill>
                  <a:srgbClr val="FF0000"/>
                </a:solidFill>
              </a:rPr>
              <a:t>sistemin sınırlarının </a:t>
            </a:r>
            <a:r>
              <a:rPr lang="tr-TR" sz="2800" b="1" dirty="0"/>
              <a:t>belirlenmesi gerekir.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571" y="3212976"/>
            <a:ext cx="6828830" cy="328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6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2466</Words>
  <Application>Microsoft Office PowerPoint</Application>
  <PresentationFormat>Özel</PresentationFormat>
  <Paragraphs>222</Paragraphs>
  <Slides>59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59</vt:i4>
      </vt:variant>
    </vt:vector>
  </HeadingPairs>
  <TitlesOfParts>
    <vt:vector size="63" baseType="lpstr">
      <vt:lpstr>Arial</vt:lpstr>
      <vt:lpstr>Century Gothic</vt:lpstr>
      <vt:lpstr>Times New Roman</vt:lpstr>
      <vt:lpstr>Books 16x9</vt:lpstr>
      <vt:lpstr>Kütle ve Enerji Denklikleri Kütle Denkliği I</vt:lpstr>
      <vt:lpstr>Bu Hafta</vt:lpstr>
      <vt:lpstr>Giriş</vt:lpstr>
      <vt:lpstr>PowerPoint Sunusu</vt:lpstr>
      <vt:lpstr>3.1 KÜTLE DENKLİĞİNE İLİŞKİN GENEL İLKELER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3.2 PROSES AKIŞ DİYAGRAMLARI</vt:lpstr>
      <vt:lpstr>PowerPoint Sunusu</vt:lpstr>
      <vt:lpstr>PowerPoint Sunusu</vt:lpstr>
      <vt:lpstr>PowerPoint Sunusu</vt:lpstr>
      <vt:lpstr>PowerPoint Sunusu</vt:lpstr>
      <vt:lpstr>Örnek 3.1 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3.3 TOPLAM KÜTLE DENKLİĞİ</vt:lpstr>
      <vt:lpstr>Örnek 3.2 :</vt:lpstr>
      <vt:lpstr>Çözüm</vt:lpstr>
      <vt:lpstr>PowerPoint Sunusu</vt:lpstr>
      <vt:lpstr>Örnek 3.3</vt:lpstr>
      <vt:lpstr>Çözüm</vt:lpstr>
      <vt:lpstr>PowerPoint Sunusu</vt:lpstr>
      <vt:lpstr>PowerPoint Sunusu</vt:lpstr>
      <vt:lpstr>PowerPoint Sunusu</vt:lpstr>
      <vt:lpstr>PowerPoint Sunusu</vt:lpstr>
      <vt:lpstr>Örnek 3.4</vt:lpstr>
      <vt:lpstr>PowerPoint Sunusu</vt:lpstr>
      <vt:lpstr>PowerPoint Sunusu</vt:lpstr>
      <vt:lpstr>Çözüm</vt:lpstr>
      <vt:lpstr>PowerPoint Sunusu</vt:lpstr>
      <vt:lpstr>PowerPoint Sunusu</vt:lpstr>
      <vt:lpstr>PowerPoint Sunusu</vt:lpstr>
      <vt:lpstr>Ödev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2019-03-18T10:48:38Z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